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x-msvideo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3" r:id="rId7"/>
    <p:sldId id="267" r:id="rId8"/>
    <p:sldId id="264" r:id="rId9"/>
    <p:sldId id="265" r:id="rId10"/>
    <p:sldId id="261" r:id="rId11"/>
    <p:sldId id="262" r:id="rId12"/>
    <p:sldId id="268" r:id="rId13"/>
    <p:sldId id="269" r:id="rId14"/>
    <p:sldId id="266" r:id="rId15"/>
    <p:sldId id="271" r:id="rId16"/>
    <p:sldId id="270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1" r:id="rId25"/>
    <p:sldId id="330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26" r:id="rId58"/>
    <p:sldId id="314" r:id="rId59"/>
    <p:sldId id="315" r:id="rId60"/>
    <p:sldId id="327" r:id="rId61"/>
    <p:sldId id="332" r:id="rId62"/>
    <p:sldId id="328" r:id="rId63"/>
    <p:sldId id="331" r:id="rId64"/>
    <p:sldId id="329" r:id="rId65"/>
    <p:sldId id="316" r:id="rId66"/>
    <p:sldId id="320" r:id="rId67"/>
    <p:sldId id="321" r:id="rId68"/>
    <p:sldId id="322" r:id="rId69"/>
    <p:sldId id="325" r:id="rId70"/>
    <p:sldId id="323" r:id="rId71"/>
    <p:sldId id="324" r:id="rId72"/>
    <p:sldId id="317" r:id="rId73"/>
    <p:sldId id="318" r:id="rId74"/>
    <p:sldId id="319" r:id="rId7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8" autoAdjust="0"/>
    <p:restoredTop sz="94660"/>
  </p:normalViewPr>
  <p:slideViewPr>
    <p:cSldViewPr snapToGrid="0">
      <p:cViewPr varScale="1">
        <p:scale>
          <a:sx n="76" d="100"/>
          <a:sy n="76" d="100"/>
        </p:scale>
        <p:origin x="2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istrator\Desktop\2017093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线性回归!$C$3:$C$20</c:f>
              <c:numCache>
                <c:formatCode>General</c:formatCode>
                <c:ptCount val="18"/>
                <c:pt idx="0">
                  <c:v>87</c:v>
                </c:pt>
                <c:pt idx="1">
                  <c:v>52</c:v>
                </c:pt>
                <c:pt idx="2">
                  <c:v>114</c:v>
                </c:pt>
                <c:pt idx="3">
                  <c:v>71</c:v>
                </c:pt>
                <c:pt idx="4">
                  <c:v>76</c:v>
                </c:pt>
                <c:pt idx="5">
                  <c:v>54</c:v>
                </c:pt>
                <c:pt idx="6">
                  <c:v>112</c:v>
                </c:pt>
                <c:pt idx="7">
                  <c:v>101</c:v>
                </c:pt>
                <c:pt idx="8">
                  <c:v>41</c:v>
                </c:pt>
                <c:pt idx="9">
                  <c:v>82</c:v>
                </c:pt>
                <c:pt idx="10">
                  <c:v>50</c:v>
                </c:pt>
                <c:pt idx="11">
                  <c:v>62</c:v>
                </c:pt>
                <c:pt idx="12">
                  <c:v>59</c:v>
                </c:pt>
                <c:pt idx="13">
                  <c:v>109</c:v>
                </c:pt>
                <c:pt idx="14">
                  <c:v>106</c:v>
                </c:pt>
                <c:pt idx="15">
                  <c:v>108</c:v>
                </c:pt>
                <c:pt idx="16">
                  <c:v>52</c:v>
                </c:pt>
                <c:pt idx="17">
                  <c:v>95</c:v>
                </c:pt>
              </c:numCache>
            </c:numRef>
          </c:xVal>
          <c:yVal>
            <c:numRef>
              <c:f>线性回归!$D$3:$D$20</c:f>
              <c:numCache>
                <c:formatCode>General</c:formatCode>
                <c:ptCount val="18"/>
                <c:pt idx="0">
                  <c:v>943.2</c:v>
                </c:pt>
                <c:pt idx="1">
                  <c:v>603.5</c:v>
                </c:pt>
                <c:pt idx="2">
                  <c:v>1340.9</c:v>
                </c:pt>
                <c:pt idx="3">
                  <c:v>821.3</c:v>
                </c:pt>
                <c:pt idx="4">
                  <c:v>898.5</c:v>
                </c:pt>
                <c:pt idx="5">
                  <c:v>598.20000000000005</c:v>
                </c:pt>
                <c:pt idx="6">
                  <c:v>1210.3</c:v>
                </c:pt>
                <c:pt idx="7">
                  <c:v>1134.3</c:v>
                </c:pt>
                <c:pt idx="8">
                  <c:v>583.9</c:v>
                </c:pt>
                <c:pt idx="9">
                  <c:v>852.3</c:v>
                </c:pt>
                <c:pt idx="10">
                  <c:v>629.79999999999995</c:v>
                </c:pt>
                <c:pt idx="11">
                  <c:v>683.2</c:v>
                </c:pt>
                <c:pt idx="12">
                  <c:v>766.7</c:v>
                </c:pt>
                <c:pt idx="13">
                  <c:v>1127.2</c:v>
                </c:pt>
                <c:pt idx="14">
                  <c:v>1180.9000000000001</c:v>
                </c:pt>
                <c:pt idx="15">
                  <c:v>1245.2</c:v>
                </c:pt>
                <c:pt idx="16">
                  <c:v>722.1</c:v>
                </c:pt>
                <c:pt idx="17">
                  <c:v>1041.2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B4F-4C41-A76A-D935B9950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1777808"/>
        <c:axId val="1631769072"/>
      </c:scatterChart>
      <c:valAx>
        <c:axId val="1631777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769072"/>
        <c:crosses val="autoZero"/>
        <c:crossBetween val="midCat"/>
      </c:valAx>
      <c:valAx>
        <c:axId val="163176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777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线性回归!$C$3:$C$20</c:f>
              <c:numCache>
                <c:formatCode>General</c:formatCode>
                <c:ptCount val="18"/>
                <c:pt idx="0">
                  <c:v>87</c:v>
                </c:pt>
                <c:pt idx="1">
                  <c:v>52</c:v>
                </c:pt>
                <c:pt idx="2">
                  <c:v>114</c:v>
                </c:pt>
                <c:pt idx="3">
                  <c:v>71</c:v>
                </c:pt>
                <c:pt idx="4">
                  <c:v>76</c:v>
                </c:pt>
                <c:pt idx="5">
                  <c:v>54</c:v>
                </c:pt>
                <c:pt idx="6">
                  <c:v>112</c:v>
                </c:pt>
                <c:pt idx="7">
                  <c:v>101</c:v>
                </c:pt>
                <c:pt idx="8">
                  <c:v>41</c:v>
                </c:pt>
                <c:pt idx="9">
                  <c:v>82</c:v>
                </c:pt>
                <c:pt idx="10">
                  <c:v>50</c:v>
                </c:pt>
                <c:pt idx="11">
                  <c:v>62</c:v>
                </c:pt>
                <c:pt idx="12">
                  <c:v>59</c:v>
                </c:pt>
                <c:pt idx="13">
                  <c:v>109</c:v>
                </c:pt>
                <c:pt idx="14">
                  <c:v>106</c:v>
                </c:pt>
                <c:pt idx="15">
                  <c:v>108</c:v>
                </c:pt>
                <c:pt idx="16">
                  <c:v>52</c:v>
                </c:pt>
                <c:pt idx="17">
                  <c:v>95</c:v>
                </c:pt>
              </c:numCache>
            </c:numRef>
          </c:xVal>
          <c:yVal>
            <c:numRef>
              <c:f>线性回归!$D$3:$D$20</c:f>
              <c:numCache>
                <c:formatCode>General</c:formatCode>
                <c:ptCount val="18"/>
                <c:pt idx="0">
                  <c:v>943.2</c:v>
                </c:pt>
                <c:pt idx="1">
                  <c:v>603.5</c:v>
                </c:pt>
                <c:pt idx="2">
                  <c:v>1340.9</c:v>
                </c:pt>
                <c:pt idx="3">
                  <c:v>821.3</c:v>
                </c:pt>
                <c:pt idx="4">
                  <c:v>898.5</c:v>
                </c:pt>
                <c:pt idx="5">
                  <c:v>598.20000000000005</c:v>
                </c:pt>
                <c:pt idx="6">
                  <c:v>1210.3</c:v>
                </c:pt>
                <c:pt idx="7">
                  <c:v>1134.3</c:v>
                </c:pt>
                <c:pt idx="8">
                  <c:v>583.9</c:v>
                </c:pt>
                <c:pt idx="9">
                  <c:v>852.3</c:v>
                </c:pt>
                <c:pt idx="10">
                  <c:v>629.79999999999995</c:v>
                </c:pt>
                <c:pt idx="11">
                  <c:v>683.2</c:v>
                </c:pt>
                <c:pt idx="12">
                  <c:v>766.7</c:v>
                </c:pt>
                <c:pt idx="13">
                  <c:v>1127.2</c:v>
                </c:pt>
                <c:pt idx="14">
                  <c:v>1180.9000000000001</c:v>
                </c:pt>
                <c:pt idx="15">
                  <c:v>1245.2</c:v>
                </c:pt>
                <c:pt idx="16">
                  <c:v>722.1</c:v>
                </c:pt>
                <c:pt idx="17">
                  <c:v>1041.2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6F9-4E20-8A05-1130D7A07675}"/>
            </c:ext>
          </c:extLst>
        </c:ser>
        <c:ser>
          <c:idx val="1"/>
          <c:order val="1"/>
          <c:tx>
            <c:v>prediction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线性回归!$C$3:$C$20</c:f>
              <c:numCache>
                <c:formatCode>General</c:formatCode>
                <c:ptCount val="18"/>
                <c:pt idx="0">
                  <c:v>87</c:v>
                </c:pt>
                <c:pt idx="1">
                  <c:v>52</c:v>
                </c:pt>
                <c:pt idx="2">
                  <c:v>114</c:v>
                </c:pt>
                <c:pt idx="3">
                  <c:v>71</c:v>
                </c:pt>
                <c:pt idx="4">
                  <c:v>76</c:v>
                </c:pt>
                <c:pt idx="5">
                  <c:v>54</c:v>
                </c:pt>
                <c:pt idx="6">
                  <c:v>112</c:v>
                </c:pt>
                <c:pt idx="7">
                  <c:v>101</c:v>
                </c:pt>
                <c:pt idx="8">
                  <c:v>41</c:v>
                </c:pt>
                <c:pt idx="9">
                  <c:v>82</c:v>
                </c:pt>
                <c:pt idx="10">
                  <c:v>50</c:v>
                </c:pt>
                <c:pt idx="11">
                  <c:v>62</c:v>
                </c:pt>
                <c:pt idx="12">
                  <c:v>59</c:v>
                </c:pt>
                <c:pt idx="13">
                  <c:v>109</c:v>
                </c:pt>
                <c:pt idx="14">
                  <c:v>106</c:v>
                </c:pt>
                <c:pt idx="15">
                  <c:v>108</c:v>
                </c:pt>
                <c:pt idx="16">
                  <c:v>52</c:v>
                </c:pt>
                <c:pt idx="17">
                  <c:v>95</c:v>
                </c:pt>
              </c:numCache>
            </c:numRef>
          </c:xVal>
          <c:yVal>
            <c:numRef>
              <c:f>线性回归!$E$3:$E$20</c:f>
              <c:numCache>
                <c:formatCode>General</c:formatCode>
                <c:ptCount val="18"/>
                <c:pt idx="0">
                  <c:v>485</c:v>
                </c:pt>
                <c:pt idx="1">
                  <c:v>310</c:v>
                </c:pt>
                <c:pt idx="2">
                  <c:v>620</c:v>
                </c:pt>
                <c:pt idx="3">
                  <c:v>405</c:v>
                </c:pt>
                <c:pt idx="4">
                  <c:v>430</c:v>
                </c:pt>
                <c:pt idx="5">
                  <c:v>320</c:v>
                </c:pt>
                <c:pt idx="6">
                  <c:v>610</c:v>
                </c:pt>
                <c:pt idx="7">
                  <c:v>555</c:v>
                </c:pt>
                <c:pt idx="8">
                  <c:v>255</c:v>
                </c:pt>
                <c:pt idx="9">
                  <c:v>460</c:v>
                </c:pt>
                <c:pt idx="10">
                  <c:v>300</c:v>
                </c:pt>
                <c:pt idx="11">
                  <c:v>360</c:v>
                </c:pt>
                <c:pt idx="12">
                  <c:v>345</c:v>
                </c:pt>
                <c:pt idx="13">
                  <c:v>595</c:v>
                </c:pt>
                <c:pt idx="14">
                  <c:v>580</c:v>
                </c:pt>
                <c:pt idx="15">
                  <c:v>590</c:v>
                </c:pt>
                <c:pt idx="16">
                  <c:v>310</c:v>
                </c:pt>
                <c:pt idx="17">
                  <c:v>525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6F9-4E20-8A05-1130D7A076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1777808"/>
        <c:axId val="1631769072"/>
      </c:scatterChart>
      <c:valAx>
        <c:axId val="1631777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769072"/>
        <c:crosses val="autoZero"/>
        <c:crossBetween val="midCat"/>
      </c:valAx>
      <c:valAx>
        <c:axId val="163176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1777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gif>
</file>

<file path=ppt/media/image31.png>
</file>

<file path=ppt/media/image32.gif>
</file>

<file path=ppt/media/image33.png>
</file>

<file path=ppt/media/image34.png>
</file>

<file path=ppt/media/image35.jpe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42.jp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gif>
</file>

<file path=ppt/media/image9.gif>
</file>

<file path=ppt/media/media1.wmv>
</file>

<file path=ppt/media/media2.avi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39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609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637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53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739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99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7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729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75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444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B86EE-3927-4B7C-BDEE-8F68277852EA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AB832-DCDA-42C1-BCC7-14030FE54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94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XVfgk9fNX2I7tB6oIINGBmW50rrmFTqf" TargetMode="External"/><Relationship Id="rId2" Type="http://schemas.openxmlformats.org/officeDocument/2006/relationships/hyperlink" Target="https://www.coursera.org/learn/machine-learn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playlist?list=PLXVfgk9fNX2IQOYPmqjqWsNUFl2kpk1U2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g"/><Relationship Id="rId2" Type="http://schemas.openxmlformats.org/officeDocument/2006/relationships/image" Target="../media/image41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43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4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576263"/>
            <a:ext cx="9144000" cy="2387600"/>
          </a:xfrm>
        </p:spPr>
        <p:txBody>
          <a:bodyPr/>
          <a:lstStyle/>
          <a:p>
            <a:r>
              <a:rPr lang="zh-CN" altLang="en-US" dirty="0"/>
              <a:t>讲</a:t>
            </a:r>
            <a:r>
              <a:rPr lang="zh-CN" altLang="en-US" dirty="0" smtClean="0"/>
              <a:t>给朋友们的</a:t>
            </a:r>
            <a:r>
              <a:rPr lang="en-US" altLang="zh-CN" dirty="0" err="1" smtClean="0"/>
              <a:t>AlphaGo</a:t>
            </a:r>
            <a:r>
              <a:rPr lang="en-US" altLang="zh-CN" dirty="0" smtClean="0"/>
              <a:t>                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211638"/>
            <a:ext cx="9144000" cy="1655762"/>
          </a:xfrm>
        </p:spPr>
        <p:txBody>
          <a:bodyPr/>
          <a:lstStyle/>
          <a:p>
            <a:r>
              <a:rPr lang="zh-CN" altLang="en-US" sz="3200" dirty="0" smtClean="0"/>
              <a:t>王志鹏 </a:t>
            </a:r>
            <a:r>
              <a:rPr lang="zh-CN" altLang="en-US" dirty="0" smtClean="0"/>
              <a:t>博士</a:t>
            </a:r>
            <a:endParaRPr lang="en-US" altLang="zh-CN" dirty="0" smtClean="0"/>
          </a:p>
          <a:p>
            <a:r>
              <a:rPr lang="en-US" dirty="0" smtClean="0"/>
              <a:t>2018.</a:t>
            </a:r>
            <a:r>
              <a:rPr lang="en-US" altLang="zh-CN" dirty="0" smtClean="0"/>
              <a:t>8</a:t>
            </a:r>
            <a:r>
              <a:rPr lang="en-US" dirty="0" smtClean="0"/>
              <a:t>.</a:t>
            </a:r>
            <a:r>
              <a:rPr lang="en-US" altLang="zh-CN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43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3619500" cy="1325563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甲必</a:t>
            </a:r>
            <a:r>
              <a:rPr lang="ja-JP" altLang="en-US" sz="2800" dirty="0"/>
              <a:t>ず</a:t>
            </a:r>
            <a:r>
              <a:rPr lang="zh-CN" altLang="en-US" sz="2800" dirty="0"/>
              <a:t>胜</a:t>
            </a:r>
            <a:r>
              <a:rPr lang="ja-JP" altLang="en-US" sz="2800" dirty="0"/>
              <a:t>ち</a:t>
            </a:r>
            <a:endParaRPr 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07100" y="1401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5252364" y="1401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761841" y="1401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6064247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6423473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6064248" y="51933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6423477" y="5030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矩形 46"/>
          <p:cNvSpPr/>
          <p:nvPr/>
        </p:nvSpPr>
        <p:spPr>
          <a:xfrm>
            <a:off x="3367328" y="1484539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矩形 47"/>
          <p:cNvSpPr/>
          <p:nvPr/>
        </p:nvSpPr>
        <p:spPr>
          <a:xfrm>
            <a:off x="2612592" y="1484538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矩形 48"/>
          <p:cNvSpPr/>
          <p:nvPr/>
        </p:nvSpPr>
        <p:spPr>
          <a:xfrm>
            <a:off x="4122069" y="1484538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/>
          <p:cNvSpPr/>
          <p:nvPr/>
        </p:nvSpPr>
        <p:spPr>
          <a:xfrm>
            <a:off x="2640697" y="1509938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椭圆 50"/>
          <p:cNvSpPr/>
          <p:nvPr/>
        </p:nvSpPr>
        <p:spPr>
          <a:xfrm>
            <a:off x="3783701" y="1509938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椭圆 51"/>
          <p:cNvSpPr/>
          <p:nvPr/>
        </p:nvSpPr>
        <p:spPr>
          <a:xfrm>
            <a:off x="3424476" y="186371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椭圆 52"/>
          <p:cNvSpPr/>
          <p:nvPr/>
        </p:nvSpPr>
        <p:spPr>
          <a:xfrm>
            <a:off x="3783705" y="186372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矩形 60"/>
          <p:cNvSpPr/>
          <p:nvPr/>
        </p:nvSpPr>
        <p:spPr>
          <a:xfrm>
            <a:off x="1228261" y="2839817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矩形 61"/>
          <p:cNvSpPr/>
          <p:nvPr/>
        </p:nvSpPr>
        <p:spPr>
          <a:xfrm>
            <a:off x="473525" y="2839816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矩形 62"/>
          <p:cNvSpPr/>
          <p:nvPr/>
        </p:nvSpPr>
        <p:spPr>
          <a:xfrm>
            <a:off x="1983002" y="2839816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椭圆 63"/>
          <p:cNvSpPr/>
          <p:nvPr/>
        </p:nvSpPr>
        <p:spPr>
          <a:xfrm>
            <a:off x="517954" y="286521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椭圆 64"/>
          <p:cNvSpPr/>
          <p:nvPr/>
        </p:nvSpPr>
        <p:spPr>
          <a:xfrm>
            <a:off x="2412082" y="288154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椭圆 65"/>
          <p:cNvSpPr/>
          <p:nvPr/>
        </p:nvSpPr>
        <p:spPr>
          <a:xfrm>
            <a:off x="1285409" y="3218997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椭圆 66"/>
          <p:cNvSpPr/>
          <p:nvPr/>
        </p:nvSpPr>
        <p:spPr>
          <a:xfrm>
            <a:off x="1644638" y="320267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矩形 67"/>
          <p:cNvSpPr/>
          <p:nvPr/>
        </p:nvSpPr>
        <p:spPr>
          <a:xfrm>
            <a:off x="4167398" y="2856151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矩形 68"/>
          <p:cNvSpPr/>
          <p:nvPr/>
        </p:nvSpPr>
        <p:spPr>
          <a:xfrm>
            <a:off x="3412662" y="2856150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矩形 69"/>
          <p:cNvSpPr/>
          <p:nvPr/>
        </p:nvSpPr>
        <p:spPr>
          <a:xfrm>
            <a:off x="4922139" y="2856150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椭圆 70"/>
          <p:cNvSpPr/>
          <p:nvPr/>
        </p:nvSpPr>
        <p:spPr>
          <a:xfrm>
            <a:off x="3457098" y="2881550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椭圆 71"/>
          <p:cNvSpPr/>
          <p:nvPr/>
        </p:nvSpPr>
        <p:spPr>
          <a:xfrm>
            <a:off x="5351225" y="2881550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椭圆 72"/>
          <p:cNvSpPr/>
          <p:nvPr/>
        </p:nvSpPr>
        <p:spPr>
          <a:xfrm>
            <a:off x="4224546" y="323533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椭圆 73"/>
          <p:cNvSpPr/>
          <p:nvPr/>
        </p:nvSpPr>
        <p:spPr>
          <a:xfrm>
            <a:off x="5351229" y="321900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矩形 95"/>
          <p:cNvSpPr/>
          <p:nvPr/>
        </p:nvSpPr>
        <p:spPr>
          <a:xfrm>
            <a:off x="6001649" y="447813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矩形 96"/>
          <p:cNvSpPr/>
          <p:nvPr/>
        </p:nvSpPr>
        <p:spPr>
          <a:xfrm>
            <a:off x="5246913" y="447813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矩形 97"/>
          <p:cNvSpPr/>
          <p:nvPr/>
        </p:nvSpPr>
        <p:spPr>
          <a:xfrm>
            <a:off x="6756390" y="447813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椭圆 98"/>
          <p:cNvSpPr/>
          <p:nvPr/>
        </p:nvSpPr>
        <p:spPr>
          <a:xfrm>
            <a:off x="5291349" y="448720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椭圆 99"/>
          <p:cNvSpPr/>
          <p:nvPr/>
        </p:nvSpPr>
        <p:spPr>
          <a:xfrm>
            <a:off x="7185476" y="448720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椭圆 100"/>
          <p:cNvSpPr/>
          <p:nvPr/>
        </p:nvSpPr>
        <p:spPr>
          <a:xfrm>
            <a:off x="5275026" y="485731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椭圆 101"/>
          <p:cNvSpPr/>
          <p:nvPr/>
        </p:nvSpPr>
        <p:spPr>
          <a:xfrm>
            <a:off x="7185480" y="485731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矩形 124"/>
          <p:cNvSpPr/>
          <p:nvPr/>
        </p:nvSpPr>
        <p:spPr>
          <a:xfrm>
            <a:off x="907128" y="449445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矩形 125"/>
          <p:cNvSpPr/>
          <p:nvPr/>
        </p:nvSpPr>
        <p:spPr>
          <a:xfrm>
            <a:off x="152392" y="449445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矩形 126"/>
          <p:cNvSpPr/>
          <p:nvPr/>
        </p:nvSpPr>
        <p:spPr>
          <a:xfrm>
            <a:off x="1661869" y="449445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椭圆 127"/>
          <p:cNvSpPr/>
          <p:nvPr/>
        </p:nvSpPr>
        <p:spPr>
          <a:xfrm>
            <a:off x="196821" y="451985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椭圆 128"/>
          <p:cNvSpPr/>
          <p:nvPr/>
        </p:nvSpPr>
        <p:spPr>
          <a:xfrm>
            <a:off x="2090949" y="453618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椭圆 129"/>
          <p:cNvSpPr/>
          <p:nvPr/>
        </p:nvSpPr>
        <p:spPr>
          <a:xfrm>
            <a:off x="196819" y="488996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椭圆 130"/>
          <p:cNvSpPr/>
          <p:nvPr/>
        </p:nvSpPr>
        <p:spPr>
          <a:xfrm>
            <a:off x="556048" y="4873639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7" name="直接箭头连接符 146"/>
          <p:cNvCxnSpPr>
            <a:stCxn id="4" idx="2"/>
            <a:endCxn id="47" idx="0"/>
          </p:cNvCxnSpPr>
          <p:nvPr/>
        </p:nvCxnSpPr>
        <p:spPr>
          <a:xfrm flipH="1">
            <a:off x="3733814" y="898070"/>
            <a:ext cx="2639772" cy="58646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/>
          <p:cNvCxnSpPr>
            <a:stCxn id="47" idx="2"/>
            <a:endCxn id="61" idx="0"/>
          </p:cNvCxnSpPr>
          <p:nvPr/>
        </p:nvCxnSpPr>
        <p:spPr>
          <a:xfrm flipH="1">
            <a:off x="1594747" y="2242457"/>
            <a:ext cx="2139067" cy="59736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47" idx="2"/>
            <a:endCxn id="68" idx="0"/>
          </p:cNvCxnSpPr>
          <p:nvPr/>
        </p:nvCxnSpPr>
        <p:spPr>
          <a:xfrm>
            <a:off x="3733814" y="2242457"/>
            <a:ext cx="800070" cy="61369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箭头连接符 165"/>
          <p:cNvCxnSpPr>
            <a:stCxn id="68" idx="2"/>
            <a:endCxn id="96" idx="0"/>
          </p:cNvCxnSpPr>
          <p:nvPr/>
        </p:nvCxnSpPr>
        <p:spPr>
          <a:xfrm>
            <a:off x="4533884" y="3614069"/>
            <a:ext cx="1834251" cy="86406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箭头连接符 168"/>
          <p:cNvCxnSpPr>
            <a:stCxn id="61" idx="2"/>
            <a:endCxn id="125" idx="0"/>
          </p:cNvCxnSpPr>
          <p:nvPr/>
        </p:nvCxnSpPr>
        <p:spPr>
          <a:xfrm flipH="1">
            <a:off x="1273614" y="3597735"/>
            <a:ext cx="321133" cy="89672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/>
          <p:cNvSpPr/>
          <p:nvPr/>
        </p:nvSpPr>
        <p:spPr>
          <a:xfrm>
            <a:off x="5327104" y="28951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5905364" y="45753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228964" y="29751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57114" y="459438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1161914" y="291798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219314" y="14511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995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 smtClean="0"/>
              <a:t>四蛋博弈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有限状态、完美信息、零和、无平局博弈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每个状态都是输赢已定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每个状态下，当前玩家都有确定的最优策略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933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841971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学会了什么？</a:t>
            </a:r>
            <a:endParaRPr lang="en-US" sz="28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505318" y="1239374"/>
            <a:ext cx="9055776" cy="4897070"/>
            <a:chOff x="120310" y="1062912"/>
            <a:chExt cx="9055776" cy="4897070"/>
          </a:xfrm>
        </p:grpSpPr>
        <p:grpSp>
          <p:nvGrpSpPr>
            <p:cNvPr id="3" name="组合 2"/>
            <p:cNvGrpSpPr/>
            <p:nvPr/>
          </p:nvGrpSpPr>
          <p:grpSpPr>
            <a:xfrm>
              <a:off x="120310" y="1062912"/>
              <a:ext cx="9055776" cy="4897070"/>
              <a:chOff x="152392" y="140151"/>
              <a:chExt cx="11489887" cy="642395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6007100" y="1401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5252364" y="1401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6761841" y="140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6064247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423473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064248" y="51933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23477" y="5030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3367328" y="148453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612592" y="1484538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4122069" y="1484538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2640697" y="1509938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783701" y="150993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424476" y="186371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783705" y="186372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8412843" y="14355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7658107" y="14355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9167584" y="14355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7718866" y="1460951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8829216" y="14609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7718867" y="181473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8829220" y="17984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228261" y="2839817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473525" y="2839816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983002" y="283981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17954" y="286521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2412082" y="288154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285409" y="3218997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1644638" y="320267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4167398" y="2856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3412662" y="2856150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4922139" y="285615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457098" y="288155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351225" y="2881550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4224546" y="323533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>
                <a:off x="5351229" y="321900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6975935" y="287247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6221199" y="287247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7730676" y="287247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6265629" y="289787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8159753" y="289787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>
                <a:off x="6265630" y="325165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8159757" y="325165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9996722" y="290513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241986" y="2905133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0751463" y="2905133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9286417" y="293053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11213200" y="294686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9286418" y="328431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>
                <a:off x="10413099" y="326798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001649" y="447813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5246913" y="447813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6756390" y="447813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椭圆 98"/>
              <p:cNvSpPr/>
              <p:nvPr/>
            </p:nvSpPr>
            <p:spPr>
              <a:xfrm>
                <a:off x="5291349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185476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5275026" y="485731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7185480" y="485731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10154567" y="438561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399831" y="4385609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9308" y="438560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9444262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11371045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9444263" y="476479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>
                <a:off x="9847304" y="4759963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07128" y="449445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52392" y="449445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1661869" y="449445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96821" y="451985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>
                <a:off x="2090949" y="45361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196819" y="488996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556048" y="487363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3421738" y="447812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667002" y="447812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176479" y="447812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2711431" y="450352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4605559" y="451985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2695108" y="487363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838115" y="48573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3476164" y="580618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2721428" y="5806184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4230905" y="580618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2765857" y="58315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4659985" y="584791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>
                <a:off x="2749534" y="620169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>
                <a:off x="4659995" y="6201697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7" name="直接箭头连接符 146"/>
              <p:cNvCxnSpPr>
                <a:stCxn id="4" idx="2"/>
                <a:endCxn id="47" idx="0"/>
              </p:cNvCxnSpPr>
              <p:nvPr/>
            </p:nvCxnSpPr>
            <p:spPr>
              <a:xfrm flipH="1">
                <a:off x="3733814" y="898070"/>
                <a:ext cx="2639772" cy="586469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箭头连接符 147"/>
              <p:cNvCxnSpPr>
                <a:stCxn id="4" idx="2"/>
                <a:endCxn id="54" idx="0"/>
              </p:cNvCxnSpPr>
              <p:nvPr/>
            </p:nvCxnSpPr>
            <p:spPr>
              <a:xfrm>
                <a:off x="6373586" y="898070"/>
                <a:ext cx="2405743" cy="537482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箭头连接符 150"/>
              <p:cNvCxnSpPr>
                <a:stCxn id="47" idx="2"/>
                <a:endCxn id="61" idx="0"/>
              </p:cNvCxnSpPr>
              <p:nvPr/>
            </p:nvCxnSpPr>
            <p:spPr>
              <a:xfrm flipH="1">
                <a:off x="1594747" y="2242457"/>
                <a:ext cx="2139067" cy="597360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箭头连接符 153"/>
              <p:cNvCxnSpPr>
                <a:stCxn id="47" idx="2"/>
                <a:endCxn id="68" idx="0"/>
              </p:cNvCxnSpPr>
              <p:nvPr/>
            </p:nvCxnSpPr>
            <p:spPr>
              <a:xfrm>
                <a:off x="3733814" y="2242457"/>
                <a:ext cx="800070" cy="61369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箭头连接符 156"/>
              <p:cNvCxnSpPr>
                <a:stCxn id="54" idx="2"/>
                <a:endCxn id="75" idx="0"/>
              </p:cNvCxnSpPr>
              <p:nvPr/>
            </p:nvCxnSpPr>
            <p:spPr>
              <a:xfrm flipH="1">
                <a:off x="7342421" y="2193470"/>
                <a:ext cx="1436908" cy="679006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箭头连接符 159"/>
              <p:cNvCxnSpPr>
                <a:stCxn id="54" idx="2"/>
                <a:endCxn id="82" idx="0"/>
              </p:cNvCxnSpPr>
              <p:nvPr/>
            </p:nvCxnSpPr>
            <p:spPr>
              <a:xfrm>
                <a:off x="8779329" y="2193470"/>
                <a:ext cx="1583879" cy="71166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箭头连接符 162"/>
              <p:cNvCxnSpPr>
                <a:stCxn id="82" idx="2"/>
                <a:endCxn id="118" idx="0"/>
              </p:cNvCxnSpPr>
              <p:nvPr/>
            </p:nvCxnSpPr>
            <p:spPr>
              <a:xfrm>
                <a:off x="10363208" y="3663052"/>
                <a:ext cx="157845" cy="722558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箭头连接符 165"/>
              <p:cNvCxnSpPr>
                <a:stCxn id="68" idx="2"/>
                <a:endCxn id="96" idx="0"/>
              </p:cNvCxnSpPr>
              <p:nvPr/>
            </p:nvCxnSpPr>
            <p:spPr>
              <a:xfrm>
                <a:off x="4533884" y="3614069"/>
                <a:ext cx="1834251" cy="86406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箭头连接符 168"/>
              <p:cNvCxnSpPr>
                <a:stCxn id="61" idx="2"/>
                <a:endCxn id="125" idx="0"/>
              </p:cNvCxnSpPr>
              <p:nvPr/>
            </p:nvCxnSpPr>
            <p:spPr>
              <a:xfrm flipH="1">
                <a:off x="1273614" y="3597735"/>
                <a:ext cx="321133" cy="896721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箭头连接符 171"/>
              <p:cNvCxnSpPr>
                <a:endCxn id="132" idx="0"/>
              </p:cNvCxnSpPr>
              <p:nvPr/>
            </p:nvCxnSpPr>
            <p:spPr>
              <a:xfrm>
                <a:off x="1582965" y="3567953"/>
                <a:ext cx="2205259" cy="91017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箭头连接符 173"/>
              <p:cNvCxnSpPr>
                <a:endCxn id="139" idx="0"/>
              </p:cNvCxnSpPr>
              <p:nvPr/>
            </p:nvCxnSpPr>
            <p:spPr>
              <a:xfrm flipH="1">
                <a:off x="3842650" y="5219418"/>
                <a:ext cx="80756" cy="586767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/>
            <p:cNvSpPr/>
            <p:nvPr/>
          </p:nvSpPr>
          <p:spPr>
            <a:xfrm>
              <a:off x="2535519" y="5421548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864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4532761" y="4418921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829414" y="4346733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5326841" y="3191707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16168" y="3256841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 smtClean="0"/>
              <a:t>甲：</a:t>
            </a:r>
            <a:r>
              <a:rPr lang="en-US" altLang="zh-CN" sz="4000" dirty="0" smtClean="0"/>
              <a:t>Max</a:t>
            </a:r>
            <a:endParaRPr lang="en-US" sz="4000" dirty="0"/>
          </a:p>
        </p:txBody>
      </p:sp>
      <p:sp>
        <p:nvSpPr>
          <p:cNvPr id="107" name="矩形 106"/>
          <p:cNvSpPr/>
          <p:nvPr/>
        </p:nvSpPr>
        <p:spPr>
          <a:xfrm>
            <a:off x="92106" y="2077748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/>
              <a:t>乙</a:t>
            </a:r>
            <a:r>
              <a:rPr lang="zh-CN" altLang="en-US" sz="4000" dirty="0" smtClean="0"/>
              <a:t>：</a:t>
            </a:r>
            <a:r>
              <a:rPr lang="en-US" altLang="zh-CN" sz="4000" dirty="0"/>
              <a:t>Min</a:t>
            </a:r>
            <a:endParaRPr lang="en-US" sz="4000" dirty="0"/>
          </a:p>
        </p:txBody>
      </p:sp>
      <p:sp>
        <p:nvSpPr>
          <p:cNvPr id="108" name="矩形 107"/>
          <p:cNvSpPr/>
          <p:nvPr/>
        </p:nvSpPr>
        <p:spPr>
          <a:xfrm>
            <a:off x="92106" y="922712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 smtClean="0"/>
              <a:t>甲：</a:t>
            </a:r>
            <a:r>
              <a:rPr lang="en-US" altLang="zh-CN" sz="4000" dirty="0" smtClean="0"/>
              <a:t>Max</a:t>
            </a:r>
            <a:endParaRPr lang="en-US" sz="4000" dirty="0"/>
          </a:p>
        </p:txBody>
      </p:sp>
      <p:sp>
        <p:nvSpPr>
          <p:cNvPr id="110" name="矩形 109"/>
          <p:cNvSpPr/>
          <p:nvPr/>
        </p:nvSpPr>
        <p:spPr>
          <a:xfrm>
            <a:off x="1163916" y="323180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3601556" y="3246616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062026" y="332750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116170" y="4363756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/>
              <a:t>乙</a:t>
            </a:r>
            <a:r>
              <a:rPr lang="zh-CN" altLang="en-US" sz="4000" dirty="0" smtClean="0"/>
              <a:t>：</a:t>
            </a:r>
            <a:r>
              <a:rPr lang="en-US" altLang="zh-CN" sz="4000" dirty="0"/>
              <a:t>Min</a:t>
            </a:r>
            <a:endParaRPr lang="en-US" sz="4000" dirty="0"/>
          </a:p>
        </p:txBody>
      </p:sp>
      <p:sp>
        <p:nvSpPr>
          <p:cNvPr id="116" name="矩形 115"/>
          <p:cNvSpPr/>
          <p:nvPr/>
        </p:nvSpPr>
        <p:spPr>
          <a:xfrm>
            <a:off x="2823520" y="211564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785912" y="213168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4515961" y="11932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solidFill>
                  <a:srgbClr val="C00000"/>
                </a:solidFill>
              </a:rPr>
              <a:t>1</a:t>
            </a: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2856359" y="4555280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6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7" grpId="0" animBg="1"/>
      <p:bldP spid="108" grpId="0" animBg="1"/>
      <p:bldP spid="110" grpId="0" animBg="1"/>
      <p:bldP spid="111" grpId="0" animBg="1"/>
      <p:bldP spid="112" grpId="0" animBg="1"/>
      <p:bldP spid="113" grpId="0" animBg="1"/>
      <p:bldP spid="116" grpId="0" animBg="1"/>
      <p:bldP spid="117" grpId="0" animBg="1"/>
      <p:bldP spid="146" grpId="0" animBg="1"/>
      <p:bldP spid="10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学会了什么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到我玩的时候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桌上一个蛋：我都拿了，我赢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桌上两个蛋：我都拿了，我赢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桌上三个蛋：只要对方不犯错，我怎么拿都输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桌上四个蛋（状态）：我只拿一个（行动），我必赢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先手赢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7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1550" y="2635250"/>
            <a:ext cx="11220450" cy="6496050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lvl="1"/>
            <a:r>
              <a:rPr lang="zh-CN" altLang="en-US" dirty="0" smtClean="0"/>
              <a:t>艰辛网红路</a:t>
            </a:r>
            <a:r>
              <a:rPr lang="en-US" altLang="zh-CN" dirty="0" smtClean="0"/>
              <a:t>: </a:t>
            </a:r>
            <a:r>
              <a:rPr lang="zh-CN" altLang="en-US" dirty="0" smtClean="0"/>
              <a:t>郁晓东</a:t>
            </a:r>
            <a:r>
              <a:rPr lang="en-US" altLang="zh-CN" dirty="0"/>
              <a:t>*</a:t>
            </a:r>
            <a:r>
              <a:rPr lang="zh-CN" altLang="en-US" dirty="0" smtClean="0"/>
              <a:t>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/>
              <a:t>杨鑫奇、成臣  </a:t>
            </a:r>
            <a:r>
              <a:rPr lang="en-US" altLang="zh-CN" dirty="0" smtClean="0">
                <a:sym typeface="Wingdings" panose="05000000000000000000" pitchFamily="2" charset="2"/>
              </a:rPr>
              <a:t>  </a:t>
            </a:r>
            <a:r>
              <a:rPr lang="zh-CN" altLang="en-US" dirty="0" smtClean="0">
                <a:sym typeface="Wingdings" panose="05000000000000000000" pitchFamily="2" charset="2"/>
              </a:rPr>
              <a:t>各种协会  </a:t>
            </a:r>
            <a:r>
              <a:rPr lang="en-US" altLang="zh-CN" dirty="0" smtClean="0">
                <a:sym typeface="Wingdings" panose="05000000000000000000" pitchFamily="2" charset="2"/>
              </a:rPr>
              <a:t>  </a:t>
            </a:r>
            <a:r>
              <a:rPr lang="zh-CN" altLang="en-US" dirty="0" smtClean="0">
                <a:sym typeface="Wingdings" panose="05000000000000000000" pitchFamily="2" charset="2"/>
              </a:rPr>
              <a:t>放弃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万能师姐：看到导数公式放弃</a:t>
            </a:r>
            <a:endParaRPr lang="en-US" altLang="zh-CN" dirty="0" smtClean="0"/>
          </a:p>
          <a:p>
            <a:pPr lvl="2"/>
            <a:endParaRPr lang="en-US" altLang="zh-CN" dirty="0" smtClean="0"/>
          </a:p>
          <a:p>
            <a:pPr lvl="2"/>
            <a:r>
              <a:rPr lang="zh-CN" altLang="en-US" dirty="0" smtClean="0"/>
              <a:t>小学生、幼儿园小孩：</a:t>
            </a:r>
            <a:r>
              <a:rPr lang="zh-CN" altLang="en-US" sz="2400" b="1" dirty="0" smtClean="0"/>
              <a:t>能听懂</a:t>
            </a:r>
            <a:r>
              <a:rPr lang="zh-CN" altLang="en-US" dirty="0" smtClean="0"/>
              <a:t>，认为讲的很无聊，输了</a:t>
            </a:r>
            <a:r>
              <a:rPr lang="en-US" altLang="zh-CN" dirty="0" smtClean="0"/>
              <a:t>26</a:t>
            </a:r>
            <a:r>
              <a:rPr lang="zh-CN" altLang="en-US" dirty="0" smtClean="0"/>
              <a:t>个冰激凌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36176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92" y="4032351"/>
            <a:ext cx="2184200" cy="211624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90" t="66668"/>
          <a:stretch/>
        </p:blipFill>
        <p:spPr>
          <a:xfrm>
            <a:off x="6226042" y="1406667"/>
            <a:ext cx="8669531" cy="1066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7" b="37373"/>
          <a:stretch/>
        </p:blipFill>
        <p:spPr>
          <a:xfrm>
            <a:off x="6447530" y="4611382"/>
            <a:ext cx="8452000" cy="229742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5" r="5852"/>
          <a:stretch/>
        </p:blipFill>
        <p:spPr>
          <a:xfrm>
            <a:off x="1995330" y="3600450"/>
            <a:ext cx="8082120" cy="312449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70512" y="78696"/>
            <a:ext cx="11345237" cy="1227056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直播</a:t>
            </a:r>
            <a:r>
              <a:rPr lang="en-US" altLang="zh-CN" sz="3600" dirty="0" smtClean="0"/>
              <a:t>500</a:t>
            </a:r>
            <a:r>
              <a:rPr lang="zh-CN" altLang="en-US" sz="3600" dirty="0" smtClean="0"/>
              <a:t>人</a:t>
            </a:r>
            <a:r>
              <a:rPr lang="en-US" altLang="zh-CN" sz="3600" dirty="0" smtClean="0">
                <a:sym typeface="Wingdings" panose="05000000000000000000" pitchFamily="2" charset="2"/>
              </a:rPr>
              <a:t></a:t>
            </a:r>
            <a:r>
              <a:rPr lang="en-US" altLang="zh-CN" sz="3600" dirty="0" smtClean="0"/>
              <a:t>20</a:t>
            </a:r>
            <a:r>
              <a:rPr lang="zh-CN" altLang="en-US" sz="3600" dirty="0" smtClean="0"/>
              <a:t>人 （重新写讲义）</a:t>
            </a:r>
            <a:r>
              <a:rPr lang="en-US" altLang="zh-CN" sz="3600" dirty="0" smtClean="0"/>
              <a:t/>
            </a:r>
            <a:br>
              <a:rPr lang="en-US" altLang="zh-CN" sz="3600" dirty="0" smtClean="0"/>
            </a:br>
            <a:r>
              <a:rPr lang="en-US" altLang="zh-CN" sz="3600" dirty="0"/>
              <a:t>	</a:t>
            </a:r>
            <a:r>
              <a:rPr lang="en-US" altLang="zh-CN" sz="3600" dirty="0" smtClean="0">
                <a:sym typeface="Wingdings" panose="05000000000000000000" pitchFamily="2" charset="2"/>
              </a:rPr>
              <a:t></a:t>
            </a:r>
            <a:r>
              <a:rPr lang="zh-CN" altLang="en-US" sz="3600" dirty="0" smtClean="0">
                <a:sym typeface="Wingdings" panose="05000000000000000000" pitchFamily="2" charset="2"/>
              </a:rPr>
              <a:t>给数学不扎实的程序员讲明白梯度提升树</a:t>
            </a:r>
            <a:endParaRPr lang="en-US" sz="3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22" b="3583"/>
          <a:stretch/>
        </p:blipFill>
        <p:spPr>
          <a:xfrm>
            <a:off x="3620475" y="2385425"/>
            <a:ext cx="4037625" cy="13102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278" y="5646879"/>
            <a:ext cx="7620392" cy="132086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51" b="3803"/>
          <a:stretch/>
        </p:blipFill>
        <p:spPr>
          <a:xfrm>
            <a:off x="370513" y="1572699"/>
            <a:ext cx="5877887" cy="107525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78" y="2507001"/>
            <a:ext cx="2508400" cy="1115819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3338" y="2454045"/>
            <a:ext cx="4419600" cy="21588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7637" y="1781703"/>
            <a:ext cx="6345093" cy="475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41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841971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Why </a:t>
            </a:r>
            <a:r>
              <a:rPr lang="en-US" altLang="zh-CN" sz="2800" dirty="0" err="1" smtClean="0"/>
              <a:t>MinMax</a:t>
            </a:r>
            <a:r>
              <a:rPr lang="en-US" altLang="zh-CN" sz="2800" dirty="0" smtClean="0"/>
              <a:t>? </a:t>
            </a:r>
            <a:r>
              <a:rPr lang="zh-CN" altLang="en-US" sz="2800" dirty="0" smtClean="0"/>
              <a:t>为什么黑蛋白蛋</a:t>
            </a:r>
            <a:r>
              <a:rPr lang="en-US" altLang="zh-CN" sz="2800" dirty="0" smtClean="0"/>
              <a:t>?  </a:t>
            </a:r>
            <a:r>
              <a:rPr lang="en-US" altLang="zh-CN" sz="2800" dirty="0" smtClean="0">
                <a:sym typeface="Wingdings" panose="05000000000000000000" pitchFamily="2" charset="2"/>
              </a:rPr>
              <a:t></a:t>
            </a:r>
            <a:r>
              <a:rPr lang="en-US" altLang="zh-CN" sz="2800" dirty="0" smtClean="0"/>
              <a:t> </a:t>
            </a:r>
            <a:r>
              <a:rPr lang="en-US" altLang="zh-CN" sz="2800" dirty="0">
                <a:sym typeface="Wingdings" panose="05000000000000000000" pitchFamily="2" charset="2"/>
              </a:rPr>
              <a:t>   </a:t>
            </a:r>
            <a:r>
              <a:rPr lang="zh-CN" altLang="en-US" sz="2800" dirty="0" smtClean="0">
                <a:sym typeface="Wingdings" panose="05000000000000000000" pitchFamily="2" charset="2"/>
              </a:rPr>
              <a:t>引出</a:t>
            </a:r>
            <a:r>
              <a:rPr lang="en-US" altLang="zh-CN" sz="2800" dirty="0" err="1">
                <a:sym typeface="Wingdings" panose="05000000000000000000" pitchFamily="2" charset="2"/>
              </a:rPr>
              <a:t>A</a:t>
            </a:r>
            <a:r>
              <a:rPr lang="en-US" altLang="zh-CN" sz="2800" dirty="0" err="1" smtClean="0">
                <a:sym typeface="Wingdings" panose="05000000000000000000" pitchFamily="2" charset="2"/>
              </a:rPr>
              <a:t>lphaGo</a:t>
            </a:r>
            <a:endParaRPr lang="en-US" sz="28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505318" y="1239374"/>
            <a:ext cx="9055776" cy="4897070"/>
            <a:chOff x="120310" y="1062912"/>
            <a:chExt cx="9055776" cy="4897070"/>
          </a:xfrm>
        </p:grpSpPr>
        <p:grpSp>
          <p:nvGrpSpPr>
            <p:cNvPr id="3" name="组合 2"/>
            <p:cNvGrpSpPr/>
            <p:nvPr/>
          </p:nvGrpSpPr>
          <p:grpSpPr>
            <a:xfrm>
              <a:off x="120310" y="1062912"/>
              <a:ext cx="9055776" cy="4897070"/>
              <a:chOff x="152392" y="140151"/>
              <a:chExt cx="11489887" cy="642395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6007100" y="1401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5252364" y="1401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6761841" y="140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6064247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423473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064248" y="51933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23477" y="5030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3367328" y="148453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612592" y="1484538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4122069" y="1484538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2640697" y="1509938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783701" y="150993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424476" y="186371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783705" y="186372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8412843" y="14355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7658107" y="14355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9167584" y="14355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7718866" y="1460951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8829216" y="14609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7718867" y="181473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8829220" y="17984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228261" y="2839817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473525" y="2839816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983002" y="283981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17954" y="286521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2412082" y="288154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285409" y="3218997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1644638" y="320267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4167398" y="2856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3412662" y="2856150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4922139" y="285615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457098" y="288155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351225" y="2881550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4224546" y="323533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>
                <a:off x="5351229" y="321900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6975935" y="287247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6221199" y="287247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7730676" y="287247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6265629" y="289787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8159753" y="289787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>
                <a:off x="6265630" y="325165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8159757" y="325165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9996722" y="290513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241986" y="2905133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0751463" y="2905133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9286417" y="293053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11213200" y="294686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9286418" y="328431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>
                <a:off x="10413099" y="326798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001649" y="447813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5246913" y="447813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6756390" y="447813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椭圆 98"/>
              <p:cNvSpPr/>
              <p:nvPr/>
            </p:nvSpPr>
            <p:spPr>
              <a:xfrm>
                <a:off x="5291349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185476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5275026" y="485731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7185480" y="485731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10154567" y="438561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399831" y="4385609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9308" y="438560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9444262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11371045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9444263" y="476479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>
                <a:off x="9847304" y="4759963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07128" y="449445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52392" y="449445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1661869" y="449445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96821" y="451985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>
                <a:off x="2090949" y="45361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196819" y="488996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556048" y="487363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3421738" y="447812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667002" y="447812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176479" y="447812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2711431" y="450352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4605559" y="451985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2695108" y="487363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838115" y="48573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3476164" y="580618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2721428" y="5806184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4230905" y="580618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2765857" y="58315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4659985" y="584791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>
                <a:off x="2749534" y="620169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>
                <a:off x="4659995" y="6201697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7" name="直接箭头连接符 146"/>
              <p:cNvCxnSpPr>
                <a:stCxn id="4" idx="2"/>
                <a:endCxn id="47" idx="0"/>
              </p:cNvCxnSpPr>
              <p:nvPr/>
            </p:nvCxnSpPr>
            <p:spPr>
              <a:xfrm flipH="1">
                <a:off x="3733814" y="898070"/>
                <a:ext cx="2639772" cy="586469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箭头连接符 147"/>
              <p:cNvCxnSpPr>
                <a:stCxn id="4" idx="2"/>
                <a:endCxn id="54" idx="0"/>
              </p:cNvCxnSpPr>
              <p:nvPr/>
            </p:nvCxnSpPr>
            <p:spPr>
              <a:xfrm>
                <a:off x="6373586" y="898070"/>
                <a:ext cx="2405743" cy="537482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箭头连接符 150"/>
              <p:cNvCxnSpPr>
                <a:stCxn id="47" idx="2"/>
                <a:endCxn id="61" idx="0"/>
              </p:cNvCxnSpPr>
              <p:nvPr/>
            </p:nvCxnSpPr>
            <p:spPr>
              <a:xfrm flipH="1">
                <a:off x="1594747" y="2242457"/>
                <a:ext cx="2139067" cy="597360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箭头连接符 153"/>
              <p:cNvCxnSpPr>
                <a:stCxn id="47" idx="2"/>
                <a:endCxn id="68" idx="0"/>
              </p:cNvCxnSpPr>
              <p:nvPr/>
            </p:nvCxnSpPr>
            <p:spPr>
              <a:xfrm>
                <a:off x="3733814" y="2242457"/>
                <a:ext cx="800070" cy="61369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箭头连接符 156"/>
              <p:cNvCxnSpPr>
                <a:stCxn id="54" idx="2"/>
                <a:endCxn id="75" idx="0"/>
              </p:cNvCxnSpPr>
              <p:nvPr/>
            </p:nvCxnSpPr>
            <p:spPr>
              <a:xfrm flipH="1">
                <a:off x="7342421" y="2193470"/>
                <a:ext cx="1436908" cy="679006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箭头连接符 159"/>
              <p:cNvCxnSpPr>
                <a:stCxn id="54" idx="2"/>
                <a:endCxn id="82" idx="0"/>
              </p:cNvCxnSpPr>
              <p:nvPr/>
            </p:nvCxnSpPr>
            <p:spPr>
              <a:xfrm>
                <a:off x="8779329" y="2193470"/>
                <a:ext cx="1583879" cy="71166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箭头连接符 162"/>
              <p:cNvCxnSpPr>
                <a:stCxn id="82" idx="2"/>
                <a:endCxn id="118" idx="0"/>
              </p:cNvCxnSpPr>
              <p:nvPr/>
            </p:nvCxnSpPr>
            <p:spPr>
              <a:xfrm>
                <a:off x="10363208" y="3663052"/>
                <a:ext cx="157845" cy="722558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箭头连接符 165"/>
              <p:cNvCxnSpPr>
                <a:stCxn id="68" idx="2"/>
                <a:endCxn id="96" idx="0"/>
              </p:cNvCxnSpPr>
              <p:nvPr/>
            </p:nvCxnSpPr>
            <p:spPr>
              <a:xfrm>
                <a:off x="4533884" y="3614069"/>
                <a:ext cx="1834251" cy="86406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箭头连接符 168"/>
              <p:cNvCxnSpPr>
                <a:stCxn id="61" idx="2"/>
                <a:endCxn id="125" idx="0"/>
              </p:cNvCxnSpPr>
              <p:nvPr/>
            </p:nvCxnSpPr>
            <p:spPr>
              <a:xfrm flipH="1">
                <a:off x="1273614" y="3597735"/>
                <a:ext cx="321133" cy="896721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箭头连接符 171"/>
              <p:cNvCxnSpPr>
                <a:endCxn id="132" idx="0"/>
              </p:cNvCxnSpPr>
              <p:nvPr/>
            </p:nvCxnSpPr>
            <p:spPr>
              <a:xfrm>
                <a:off x="1582965" y="3567953"/>
                <a:ext cx="2205259" cy="91017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箭头连接符 173"/>
              <p:cNvCxnSpPr>
                <a:endCxn id="139" idx="0"/>
              </p:cNvCxnSpPr>
              <p:nvPr/>
            </p:nvCxnSpPr>
            <p:spPr>
              <a:xfrm flipH="1">
                <a:off x="3842650" y="5219418"/>
                <a:ext cx="80756" cy="586767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/>
            <p:cNvSpPr/>
            <p:nvPr/>
          </p:nvSpPr>
          <p:spPr>
            <a:xfrm>
              <a:off x="2535519" y="5421548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864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4532761" y="4418921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829414" y="4346733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5326841" y="3191707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10" name="矩形 109"/>
          <p:cNvSpPr/>
          <p:nvPr/>
        </p:nvSpPr>
        <p:spPr>
          <a:xfrm>
            <a:off x="1163916" y="323180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3601556" y="3246616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062026" y="332750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2823520" y="211564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785912" y="213168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4515961" y="11932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solidFill>
                  <a:srgbClr val="C00000"/>
                </a:solidFill>
              </a:rPr>
              <a:t>1</a:t>
            </a: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2856359" y="4555280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27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四蛋博弈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 </a:t>
            </a:r>
            <a:r>
              <a:rPr lang="en-US" altLang="zh-CN" dirty="0" smtClean="0"/>
              <a:t> 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有限状态完美信息零和无平局博弈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120775"/>
            <a:ext cx="10363200" cy="4351338"/>
          </a:xfrm>
        </p:spPr>
        <p:txBody>
          <a:bodyPr/>
          <a:lstStyle/>
          <a:p>
            <a:endParaRPr lang="en-US" altLang="zh-CN" dirty="0" smtClean="0"/>
          </a:p>
          <a:p>
            <a:endParaRPr lang="en-US" altLang="zh-CN" dirty="0"/>
          </a:p>
          <a:p>
            <a:pPr lvl="1"/>
            <a:r>
              <a:rPr lang="zh-CN" altLang="en-US" dirty="0" smtClean="0"/>
              <a:t>每个状态都是输赢已定</a:t>
            </a:r>
            <a:endParaRPr lang="en-US" altLang="zh-CN" dirty="0" smtClean="0"/>
          </a:p>
          <a:p>
            <a:endParaRPr lang="en-US" dirty="0"/>
          </a:p>
          <a:p>
            <a:pPr lvl="1"/>
            <a:r>
              <a:rPr lang="zh-CN" altLang="en-US" dirty="0" smtClean="0"/>
              <a:t>每个状态下，当前玩家都有确定的最优策略</a:t>
            </a:r>
            <a:endParaRPr lang="en-US" altLang="zh-CN" dirty="0" smtClean="0"/>
          </a:p>
          <a:p>
            <a:pPr lvl="1"/>
            <a:endParaRPr lang="en-US" dirty="0"/>
          </a:p>
          <a:p>
            <a:pPr lvl="1"/>
            <a:r>
              <a:rPr lang="zh-CN" altLang="en-US" sz="2800" b="1" dirty="0" smtClean="0">
                <a:solidFill>
                  <a:srgbClr val="00B0F0"/>
                </a:solidFill>
              </a:rPr>
              <a:t>枚举状态，从结局开始，可以通过</a:t>
            </a:r>
            <a:r>
              <a:rPr lang="en-US" altLang="zh-CN" sz="2800" b="1" dirty="0" err="1" smtClean="0">
                <a:solidFill>
                  <a:srgbClr val="00B0F0"/>
                </a:solidFill>
              </a:rPr>
              <a:t>MinMax</a:t>
            </a:r>
            <a:r>
              <a:rPr lang="zh-CN" altLang="en-US" sz="2800" b="1" dirty="0" smtClean="0">
                <a:solidFill>
                  <a:srgbClr val="00B0F0"/>
                </a:solidFill>
              </a:rPr>
              <a:t>手法反推找到</a:t>
            </a:r>
            <a:r>
              <a:rPr lang="zh-CN" altLang="en-US" sz="2800" b="1" dirty="0">
                <a:solidFill>
                  <a:srgbClr val="C00000"/>
                </a:solidFill>
              </a:rPr>
              <a:t>当前</a:t>
            </a:r>
            <a:r>
              <a:rPr lang="zh-CN" altLang="en-US" sz="2800" b="1" dirty="0" smtClean="0">
                <a:solidFill>
                  <a:srgbClr val="C00000"/>
                </a:solidFill>
              </a:rPr>
              <a:t>状态下玩家输赢</a:t>
            </a:r>
            <a:r>
              <a:rPr lang="zh-CN" altLang="en-US" sz="2800" b="1" dirty="0" smtClean="0">
                <a:solidFill>
                  <a:srgbClr val="00B0F0"/>
                </a:solidFill>
              </a:rPr>
              <a:t>与</a:t>
            </a:r>
            <a:r>
              <a:rPr lang="zh-CN" altLang="en-US" sz="2800" b="1" dirty="0">
                <a:solidFill>
                  <a:srgbClr val="C00000"/>
                </a:solidFill>
              </a:rPr>
              <a:t>当前</a:t>
            </a:r>
            <a:r>
              <a:rPr lang="zh-CN" altLang="en-US" sz="2800" b="1" dirty="0" smtClean="0">
                <a:solidFill>
                  <a:srgbClr val="C00000"/>
                </a:solidFill>
              </a:rPr>
              <a:t>状态下玩家的最优策略</a:t>
            </a:r>
            <a:endParaRPr lang="en-US" sz="2800" b="1" dirty="0">
              <a:solidFill>
                <a:srgbClr val="C00000"/>
              </a:solidFill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838200" y="51943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 smtClean="0"/>
              <a:t>围棋、国际象棋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smtClean="0">
                <a:sym typeface="Wingdings" panose="05000000000000000000" pitchFamily="2" charset="2"/>
              </a:rPr>
              <a:t> </a:t>
            </a:r>
            <a:r>
              <a:rPr lang="zh-CN" altLang="en-US" dirty="0" smtClean="0">
                <a:sym typeface="Wingdings" panose="05000000000000000000" pitchFamily="2" charset="2"/>
              </a:rPr>
              <a:t>有限状态完美信息零和</a:t>
            </a:r>
            <a:r>
              <a:rPr lang="zh-CN" altLang="en-US" sz="4800" b="1" dirty="0" smtClean="0">
                <a:sym typeface="Wingdings" panose="05000000000000000000" pitchFamily="2" charset="2"/>
              </a:rPr>
              <a:t>有</a:t>
            </a:r>
            <a:r>
              <a:rPr lang="zh-CN" altLang="en-US" dirty="0" smtClean="0">
                <a:sym typeface="Wingdings" panose="05000000000000000000" pitchFamily="2" charset="2"/>
              </a:rPr>
              <a:t>平局博弈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38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围棋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小棋盘 （</a:t>
            </a:r>
            <a:r>
              <a:rPr lang="en-US" altLang="zh-CN" dirty="0" smtClean="0"/>
              <a:t>4×4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en-US" altLang="zh-CN" dirty="0" err="1" smtClean="0"/>
              <a:t>MinMax</a:t>
            </a:r>
            <a:endParaRPr lang="en-US" altLang="zh-CN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altLang="zh-CN" dirty="0" smtClean="0"/>
              <a:t>19×19</a:t>
            </a:r>
            <a:r>
              <a:rPr lang="zh-CN" altLang="en-US" dirty="0" smtClean="0"/>
              <a:t>棋盘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状态太多。。。</a:t>
            </a:r>
            <a:endParaRPr lang="en-US" altLang="zh-CN" dirty="0" smtClean="0"/>
          </a:p>
          <a:p>
            <a:pPr lvl="1"/>
            <a:endParaRPr lang="en-US" dirty="0"/>
          </a:p>
          <a:p>
            <a:r>
              <a:rPr lang="en-US" altLang="zh-CN" dirty="0" smtClean="0"/>
              <a:t>19×19=361</a:t>
            </a:r>
          </a:p>
          <a:p>
            <a:pPr lvl="1"/>
            <a:r>
              <a:rPr lang="en-US" altLang="zh-CN" dirty="0" smtClean="0"/>
              <a:t>2</a:t>
            </a:r>
            <a:r>
              <a:rPr lang="zh-CN" altLang="en-US" dirty="0" smtClean="0"/>
              <a:t>步：</a:t>
            </a:r>
            <a:r>
              <a:rPr lang="en-US" altLang="zh-CN" dirty="0" smtClean="0"/>
              <a:t>300 × 300 = 9</a:t>
            </a:r>
            <a:r>
              <a:rPr lang="zh-CN" altLang="en-US" dirty="0" smtClean="0"/>
              <a:t>万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4</a:t>
            </a:r>
            <a:r>
              <a:rPr lang="zh-CN" altLang="en-US" dirty="0" smtClean="0"/>
              <a:t>步：</a:t>
            </a:r>
            <a:r>
              <a:rPr lang="en-US" altLang="zh-CN" dirty="0" smtClean="0"/>
              <a:t>9</a:t>
            </a:r>
            <a:r>
              <a:rPr lang="zh-CN" altLang="en-US" dirty="0" smtClean="0"/>
              <a:t>万 </a:t>
            </a:r>
            <a:r>
              <a:rPr lang="en-US" altLang="zh-CN" dirty="0" smtClean="0"/>
              <a:t>× 9</a:t>
            </a:r>
            <a:r>
              <a:rPr lang="zh-CN" altLang="en-US" dirty="0" smtClean="0"/>
              <a:t>万 </a:t>
            </a:r>
            <a:r>
              <a:rPr lang="en-US" altLang="zh-CN" dirty="0" smtClean="0"/>
              <a:t>= 81</a:t>
            </a:r>
            <a:r>
              <a:rPr lang="zh-CN" altLang="en-US" dirty="0" smtClean="0"/>
              <a:t>亿</a:t>
            </a:r>
            <a:endParaRPr lang="en-US" altLang="zh-CN" dirty="0" smtClean="0"/>
          </a:p>
          <a:p>
            <a:pPr lvl="1"/>
            <a:endParaRPr lang="en-US" dirty="0"/>
          </a:p>
        </p:txBody>
      </p:sp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7073" y="1027906"/>
            <a:ext cx="4629377" cy="4759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15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lphago zero pd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819126" y="1657625"/>
            <a:ext cx="6279181" cy="3344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609600" y="813904"/>
            <a:ext cx="3619500" cy="5032375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解决四蛋博弈问题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从结局推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当前赢的是谁</a:t>
            </a:r>
            <a:endParaRPr lang="en-US" altLang="zh-CN" dirty="0" smtClean="0"/>
          </a:p>
          <a:p>
            <a:pPr lvl="2"/>
            <a:endParaRPr lang="en-US" dirty="0"/>
          </a:p>
          <a:p>
            <a:pPr lvl="2"/>
            <a:r>
              <a:rPr lang="zh-CN" altLang="en-US" dirty="0" smtClean="0"/>
              <a:t>应该怎么玩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r>
              <a:rPr lang="en-US" altLang="zh-CN" dirty="0" err="1" smtClean="0"/>
              <a:t>AlphaGo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当前赢的是谁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2"/>
            <a:r>
              <a:rPr lang="zh-CN" altLang="en-US" dirty="0" smtClean="0"/>
              <a:t>应该怎么玩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从结局推不可能！！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状态太多（缓存）</a:t>
            </a:r>
            <a:endParaRPr lang="en-US" altLang="zh-CN" dirty="0" smtClean="0"/>
          </a:p>
          <a:p>
            <a:pPr lvl="2"/>
            <a:r>
              <a:rPr lang="zh-CN" altLang="en-US" dirty="0"/>
              <a:t>计算</a:t>
            </a:r>
            <a:r>
              <a:rPr lang="zh-CN" altLang="en-US" dirty="0" smtClean="0"/>
              <a:t>量太大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另外想办法</a:t>
            </a:r>
            <a:endParaRPr lang="en-US" altLang="zh-CN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4914900" y="1768475"/>
            <a:ext cx="36195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 smtClean="0"/>
          </a:p>
          <a:p>
            <a:endParaRPr lang="en-US" dirty="0"/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7688333" y="813904"/>
            <a:ext cx="4503667" cy="17578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变短变细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列举状态的时候有所选择</a:t>
            </a:r>
            <a:endParaRPr lang="en-US" altLang="zh-CN" dirty="0" smtClean="0"/>
          </a:p>
          <a:p>
            <a:pPr lvl="1"/>
            <a:endParaRPr lang="en-US" dirty="0"/>
          </a:p>
          <a:p>
            <a:pPr lvl="1"/>
            <a:r>
              <a:rPr lang="zh-CN" altLang="en-US" dirty="0" smtClean="0"/>
              <a:t>不要玩到底</a:t>
            </a:r>
            <a:endParaRPr lang="en-US" altLang="zh-CN" dirty="0" smtClean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8" name="内容占位符 2"/>
          <p:cNvSpPr txBox="1">
            <a:spLocks/>
          </p:cNvSpPr>
          <p:nvPr/>
        </p:nvSpPr>
        <p:spPr>
          <a:xfrm>
            <a:off x="7410451" y="3328503"/>
            <a:ext cx="4933950" cy="2791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鸡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蛋 蛋</a:t>
            </a:r>
            <a:r>
              <a:rPr lang="en-US" altLang="zh-CN" dirty="0" smtClean="0">
                <a:sym typeface="Wingdings" panose="05000000000000000000" pitchFamily="2" charset="2"/>
              </a:rPr>
              <a:t></a:t>
            </a:r>
            <a:r>
              <a:rPr lang="zh-CN" altLang="en-US" dirty="0" smtClean="0"/>
              <a:t>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如果大概知道怎么玩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选赢概率大的地方去列举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r>
              <a:rPr lang="zh-CN" altLang="en-US" dirty="0" smtClean="0"/>
              <a:t>如果大概知道状态下赢的概率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到底前，可以类似</a:t>
            </a:r>
            <a:r>
              <a:rPr lang="en-US" altLang="zh-CN" dirty="0" err="1" smtClean="0"/>
              <a:t>MinMax</a:t>
            </a:r>
            <a:r>
              <a:rPr lang="zh-CN" altLang="en-US" dirty="0" smtClean="0"/>
              <a:t>反推</a:t>
            </a:r>
            <a:endParaRPr lang="en-US" altLang="zh-CN" dirty="0" smtClean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11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四蛋博弈（</a:t>
            </a:r>
            <a:r>
              <a:rPr lang="en-US" altLang="zh-CN" dirty="0" smtClean="0"/>
              <a:t> Game</a:t>
            </a:r>
            <a:r>
              <a:rPr lang="zh-CN" altLang="en-US" dirty="0" smtClean="0"/>
              <a:t>）</a:t>
            </a:r>
            <a:r>
              <a:rPr lang="en-US" altLang="zh-CN" dirty="0"/>
              <a:t/>
            </a:r>
            <a:br>
              <a:rPr lang="en-US" altLang="zh-CN" dirty="0"/>
            </a:b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桌子上有四颗蛋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甲（绿色）和乙（蓝色）每轮须从桌子上拿一颗或两颗蛋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甲先拿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拿到最后一颗蛋为胜利</a:t>
            </a:r>
            <a:endParaRPr lang="en-US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6079958" y="645319"/>
            <a:ext cx="61120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b="1" dirty="0" smtClean="0">
                <a:solidFill>
                  <a:srgbClr val="92D050"/>
                </a:solidFill>
              </a:rPr>
              <a:t>请忘记“凑三”的解析解！</a:t>
            </a:r>
            <a:endParaRPr lang="en-US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082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系列方法组成部分</a:t>
            </a:r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742950" y="2190750"/>
            <a:ext cx="4095750" cy="19431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当前赢家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机器学习：神经网络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34250" y="2213769"/>
            <a:ext cx="4648200" cy="1755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落子方式（概率）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机器学习：神经网络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62500" y="4651375"/>
            <a:ext cx="2705100" cy="17557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状态如何列举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短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细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好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</p:txBody>
      </p:sp>
      <p:cxnSp>
        <p:nvCxnSpPr>
          <p:cNvPr id="9" name="直接箭头连接符 8"/>
          <p:cNvCxnSpPr>
            <a:stCxn id="4" idx="2"/>
            <a:endCxn id="6" idx="1"/>
          </p:cNvCxnSpPr>
          <p:nvPr/>
        </p:nvCxnSpPr>
        <p:spPr>
          <a:xfrm>
            <a:off x="2790825" y="4133850"/>
            <a:ext cx="1971675" cy="1395413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3"/>
          </p:cNvCxnSpPr>
          <p:nvPr/>
        </p:nvCxnSpPr>
        <p:spPr>
          <a:xfrm flipH="1">
            <a:off x="7467600" y="3969544"/>
            <a:ext cx="2190750" cy="1559719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0"/>
            <a:endCxn id="4" idx="3"/>
          </p:cNvCxnSpPr>
          <p:nvPr/>
        </p:nvCxnSpPr>
        <p:spPr>
          <a:xfrm flipH="1" flipV="1">
            <a:off x="4838700" y="3162300"/>
            <a:ext cx="1276350" cy="1489075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0"/>
            <a:endCxn id="5" idx="1"/>
          </p:cNvCxnSpPr>
          <p:nvPr/>
        </p:nvCxnSpPr>
        <p:spPr>
          <a:xfrm flipV="1">
            <a:off x="6115050" y="3091657"/>
            <a:ext cx="1219200" cy="1559718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64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下面是什么？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1">
              <a:spcBef>
                <a:spcPts val="1000"/>
              </a:spcBef>
            </a:pPr>
            <a:r>
              <a:rPr lang="zh-CN" altLang="en-US" dirty="0"/>
              <a:t>机器学习：</a:t>
            </a:r>
            <a:r>
              <a:rPr lang="zh-CN" altLang="en-US" dirty="0" smtClean="0"/>
              <a:t>神经网络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棋盘状态到输赢判断、棋盘状态到落子策略（概率）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状态如何列举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怎么有机              到一块儿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问答</a:t>
            </a:r>
            <a:endParaRPr lang="en-US" altLang="zh-CN" dirty="0" smtClean="0"/>
          </a:p>
        </p:txBody>
      </p:sp>
      <p:sp>
        <p:nvSpPr>
          <p:cNvPr id="4" name="矩形 3"/>
          <p:cNvSpPr/>
          <p:nvPr/>
        </p:nvSpPr>
        <p:spPr>
          <a:xfrm>
            <a:off x="2660650" y="4115594"/>
            <a:ext cx="100784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/>
              <a:t>组合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88143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363" y="1843088"/>
            <a:ext cx="10929938" cy="5214937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endParaRPr lang="en-US" dirty="0" smtClean="0"/>
          </a:p>
          <a:p>
            <a:pPr lvl="1"/>
            <a:r>
              <a:rPr lang="zh-CN" altLang="en-US" dirty="0" smtClean="0"/>
              <a:t>对于某类任务</a:t>
            </a:r>
            <a:r>
              <a:rPr lang="en-US" altLang="zh-CN" dirty="0" smtClean="0"/>
              <a:t>T</a:t>
            </a:r>
            <a:r>
              <a:rPr lang="zh-CN" altLang="en-US" dirty="0" smtClean="0"/>
              <a:t>和（对任务的）性能指标</a:t>
            </a:r>
            <a:r>
              <a:rPr lang="en-US" altLang="zh-CN" dirty="0" smtClean="0"/>
              <a:t>P</a:t>
            </a:r>
            <a:r>
              <a:rPr lang="zh-CN" altLang="en-US" dirty="0" smtClean="0"/>
              <a:t>，一个计算机程序能够从经验</a:t>
            </a:r>
            <a:r>
              <a:rPr lang="en-US" altLang="zh-CN" dirty="0" smtClean="0"/>
              <a:t>E</a:t>
            </a:r>
            <a:r>
              <a:rPr lang="zh-CN" altLang="en-US" dirty="0" smtClean="0"/>
              <a:t>里学习，也就是说，</a:t>
            </a:r>
            <a:r>
              <a:rPr lang="zh-CN" altLang="en-US" dirty="0"/>
              <a:t>基于</a:t>
            </a:r>
            <a:r>
              <a:rPr lang="zh-CN" altLang="en-US" dirty="0" smtClean="0"/>
              <a:t>经验</a:t>
            </a:r>
            <a:r>
              <a:rPr lang="en-US" altLang="zh-CN" dirty="0" smtClean="0"/>
              <a:t>E</a:t>
            </a:r>
            <a:r>
              <a:rPr lang="zh-CN" altLang="en-US" dirty="0" smtClean="0"/>
              <a:t>，（计算机程序）在任务</a:t>
            </a:r>
            <a:r>
              <a:rPr lang="en-US" altLang="zh-CN" dirty="0" smtClean="0"/>
              <a:t>T</a:t>
            </a:r>
            <a:r>
              <a:rPr lang="zh-CN" altLang="en-US" dirty="0" smtClean="0"/>
              <a:t>上的性能指标</a:t>
            </a:r>
            <a:r>
              <a:rPr lang="en-US" altLang="zh-CN" dirty="0" smtClean="0"/>
              <a:t>P</a:t>
            </a:r>
            <a:r>
              <a:rPr lang="zh-CN" altLang="en-US" dirty="0" smtClean="0"/>
              <a:t>有所提升。 </a:t>
            </a:r>
            <a:r>
              <a:rPr lang="en-US" altLang="zh-CN" dirty="0" smtClean="0"/>
              <a:t>-- </a:t>
            </a:r>
            <a:r>
              <a:rPr lang="en-US" dirty="0" smtClean="0"/>
              <a:t>Tom Mitchell</a:t>
            </a:r>
          </a:p>
          <a:p>
            <a:pPr marL="384048" lvl="2" indent="0">
              <a:buNone/>
            </a:pPr>
            <a:endParaRPr lang="en-US" sz="1800" dirty="0" smtClean="0"/>
          </a:p>
          <a:p>
            <a:pPr lvl="3"/>
            <a:r>
              <a:rPr lang="zh-CN" altLang="en-US" sz="1800" dirty="0"/>
              <a:t>学习：从经历（历史数据）里面找到道理</a:t>
            </a:r>
            <a:r>
              <a:rPr lang="zh-CN" altLang="en-US" sz="1800" dirty="0" smtClean="0"/>
              <a:t>，来做的更好</a:t>
            </a:r>
            <a:endParaRPr lang="en-US" altLang="zh-CN" sz="1800" dirty="0"/>
          </a:p>
          <a:p>
            <a:pPr lvl="2"/>
            <a:endParaRPr lang="en-US" sz="1800" dirty="0" smtClean="0"/>
          </a:p>
          <a:p>
            <a:pPr lvl="1"/>
            <a:endParaRPr lang="en-US" dirty="0" smtClean="0"/>
          </a:p>
          <a:p>
            <a:pPr lvl="1"/>
            <a:r>
              <a:rPr lang="zh-CN" altLang="en-US" dirty="0"/>
              <a:t>机器学习就是不直接编程而让计算机有</a:t>
            </a:r>
            <a:r>
              <a:rPr lang="zh-CN" altLang="en-US" dirty="0" smtClean="0"/>
              <a:t>学习（解决问题）的</a:t>
            </a:r>
            <a:r>
              <a:rPr lang="zh-CN" altLang="en-US" dirty="0"/>
              <a:t>能力 </a:t>
            </a:r>
            <a:r>
              <a:rPr lang="en-US" altLang="zh-CN" dirty="0"/>
              <a:t>-- Arthur </a:t>
            </a:r>
            <a:r>
              <a:rPr lang="en-US" altLang="zh-CN" dirty="0" smtClean="0"/>
              <a:t>Samuel</a:t>
            </a:r>
          </a:p>
          <a:p>
            <a:pPr lvl="1"/>
            <a:endParaRPr lang="en-US" altLang="zh-CN" dirty="0"/>
          </a:p>
          <a:p>
            <a:pPr lvl="2"/>
            <a:r>
              <a:rPr lang="zh-CN" altLang="en-US" sz="1800" dirty="0"/>
              <a:t>自动从</a:t>
            </a:r>
            <a:r>
              <a:rPr lang="zh-CN" altLang="en-US" sz="1800" b="1" dirty="0"/>
              <a:t>数据</a:t>
            </a:r>
            <a:r>
              <a:rPr lang="zh-CN" altLang="en-US" sz="1800" dirty="0"/>
              <a:t>中发现</a:t>
            </a:r>
            <a:r>
              <a:rPr lang="zh-CN" altLang="en-US" sz="1800" b="1" dirty="0"/>
              <a:t>规律</a:t>
            </a:r>
            <a:r>
              <a:rPr lang="zh-CN" altLang="en-US" sz="1800" dirty="0"/>
              <a:t>，</a:t>
            </a:r>
            <a:r>
              <a:rPr lang="zh-CN" altLang="en-US" sz="1800" dirty="0" smtClean="0"/>
              <a:t>并使用</a:t>
            </a:r>
            <a:r>
              <a:rPr lang="zh-CN" altLang="en-US" sz="1800" dirty="0"/>
              <a:t>规律</a:t>
            </a:r>
            <a:r>
              <a:rPr lang="zh-CN" altLang="en-US" sz="1800" b="1" dirty="0" smtClean="0"/>
              <a:t>解决问题</a:t>
            </a:r>
            <a:endParaRPr lang="en-US" altLang="zh-CN" sz="1800" b="1" dirty="0"/>
          </a:p>
          <a:p>
            <a:pPr lvl="3"/>
            <a:endParaRPr lang="en-US" altLang="zh-CN" sz="18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2" name="矩形 1"/>
          <p:cNvSpPr/>
          <p:nvPr/>
        </p:nvSpPr>
        <p:spPr>
          <a:xfrm>
            <a:off x="1053494" y="672584"/>
            <a:ext cx="38779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/>
              <a:t>机器学习定义</a:t>
            </a:r>
            <a:endParaRPr lang="en-US" altLang="zh-CN" sz="4800" dirty="0"/>
          </a:p>
        </p:txBody>
      </p:sp>
    </p:spTree>
    <p:extLst>
      <p:ext uri="{BB962C8B-B14F-4D97-AF65-F5344CB8AC3E}">
        <p14:creationId xmlns:p14="http://schemas.microsoft.com/office/powerpoint/2010/main" val="321395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7288" y="171450"/>
            <a:ext cx="10153650" cy="6457950"/>
          </a:xfrm>
        </p:spPr>
        <p:txBody>
          <a:bodyPr>
            <a:normAutofit fontScale="85000" lnSpcReduction="10000"/>
          </a:bodyPr>
          <a:lstStyle/>
          <a:p>
            <a:endParaRPr lang="en-US" altLang="zh-CN" dirty="0" smtClean="0"/>
          </a:p>
          <a:p>
            <a:r>
              <a:rPr lang="zh-CN" altLang="en-US" dirty="0" smtClean="0"/>
              <a:t>机器学习资源推荐</a:t>
            </a:r>
            <a:endParaRPr lang="en-US" altLang="zh-CN" dirty="0" smtClean="0"/>
          </a:p>
          <a:p>
            <a:endParaRPr lang="en-US" altLang="zh-CN" dirty="0" smtClean="0"/>
          </a:p>
          <a:p>
            <a:pPr lvl="1"/>
            <a:r>
              <a:rPr lang="en-US" altLang="zh-CN" sz="2000" dirty="0"/>
              <a:t>Andrew </a:t>
            </a:r>
            <a:r>
              <a:rPr lang="en-US" altLang="zh-CN" sz="2000" dirty="0" smtClean="0"/>
              <a:t>Ng</a:t>
            </a:r>
          </a:p>
          <a:p>
            <a:pPr lvl="2"/>
            <a:r>
              <a:rPr lang="en-US" altLang="zh-CN" sz="2000" dirty="0" smtClean="0"/>
              <a:t>Machine learning </a:t>
            </a:r>
            <a:r>
              <a:rPr lang="en-US" altLang="zh-CN" sz="2000" dirty="0">
                <a:hlinkClick r:id="rId2"/>
              </a:rPr>
              <a:t>https://</a:t>
            </a:r>
            <a:r>
              <a:rPr lang="en-US" altLang="zh-CN" sz="2000" dirty="0" smtClean="0">
                <a:hlinkClick r:id="rId2"/>
              </a:rPr>
              <a:t>www.coursera.org/learn/machine-learning</a:t>
            </a:r>
            <a:endParaRPr lang="en-US" altLang="zh-CN" sz="2000" dirty="0" smtClean="0"/>
          </a:p>
          <a:p>
            <a:pPr lvl="2"/>
            <a:endParaRPr lang="en-US" altLang="zh-CN" sz="2000" dirty="0" smtClean="0"/>
          </a:p>
          <a:p>
            <a:pPr lvl="1"/>
            <a:r>
              <a:rPr lang="zh-CN" altLang="en-US" sz="2000" dirty="0" smtClean="0"/>
              <a:t>林轩田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机器学习基石 </a:t>
            </a:r>
            <a:r>
              <a:rPr lang="en-US" altLang="zh-CN" sz="2000" dirty="0">
                <a:hlinkClick r:id="rId3"/>
              </a:rPr>
              <a:t>https://</a:t>
            </a:r>
            <a:r>
              <a:rPr lang="en-US" altLang="zh-CN" sz="2000" dirty="0" smtClean="0">
                <a:hlinkClick r:id="rId3"/>
              </a:rPr>
              <a:t>www.youtube.com/playlist?list=PLXVfgk9fNX2I7tB6oIINGBmW50rrmFTqf</a:t>
            </a:r>
            <a:r>
              <a:rPr lang="en-US" altLang="zh-CN" sz="2000" dirty="0" smtClean="0"/>
              <a:t> </a:t>
            </a:r>
          </a:p>
          <a:p>
            <a:pPr lvl="2"/>
            <a:endParaRPr lang="en-US" altLang="zh-CN" sz="2000" dirty="0" smtClean="0"/>
          </a:p>
          <a:p>
            <a:pPr lvl="2"/>
            <a:r>
              <a:rPr lang="zh-CN" altLang="en-US" sz="2000" dirty="0" smtClean="0"/>
              <a:t>机器学习技法 </a:t>
            </a:r>
            <a:r>
              <a:rPr lang="en-US" altLang="zh-CN" sz="2000" dirty="0">
                <a:hlinkClick r:id="rId4"/>
              </a:rPr>
              <a:t>https://</a:t>
            </a:r>
            <a:r>
              <a:rPr lang="en-US" altLang="zh-CN" sz="2000" dirty="0" smtClean="0">
                <a:hlinkClick r:id="rId4"/>
              </a:rPr>
              <a:t>www.youtube.com/playlist?list=PLXVfgk9fNX2IQOYPmqjqWsNUFl2kpk1U2</a:t>
            </a:r>
            <a:endParaRPr lang="en-US" altLang="zh-CN" sz="2000" dirty="0" smtClean="0"/>
          </a:p>
          <a:p>
            <a:pPr lvl="1"/>
            <a:endParaRPr lang="en-US" altLang="zh-CN" dirty="0" smtClean="0"/>
          </a:p>
          <a:p>
            <a:pPr lvl="1"/>
            <a:r>
              <a:rPr lang="en-US" altLang="zh-CN" dirty="0" smtClean="0"/>
              <a:t>Google </a:t>
            </a:r>
            <a:r>
              <a:rPr lang="zh-CN" altLang="en-US" sz="4700" dirty="0"/>
              <a:t> </a:t>
            </a:r>
            <a:r>
              <a:rPr lang="zh-CN" altLang="en-US" sz="3800" b="1" dirty="0" smtClean="0"/>
              <a:t>王博士 机器学习</a:t>
            </a:r>
            <a:endParaRPr lang="en-US" altLang="zh-CN" sz="4700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/>
              <a:t>数学基础</a:t>
            </a:r>
            <a:endParaRPr lang="en-US" altLang="zh-CN" dirty="0"/>
          </a:p>
          <a:p>
            <a:pPr lvl="2"/>
            <a:r>
              <a:rPr lang="en-US" altLang="zh-CN" sz="1800" dirty="0"/>
              <a:t>《</a:t>
            </a:r>
            <a:r>
              <a:rPr lang="zh-CN" altLang="en-US" sz="1800" dirty="0"/>
              <a:t>深度学习</a:t>
            </a:r>
            <a:r>
              <a:rPr lang="en-US" altLang="zh-CN" sz="1800" dirty="0"/>
              <a:t>》</a:t>
            </a:r>
            <a:r>
              <a:rPr lang="zh-CN" altLang="en-US" sz="1800" dirty="0"/>
              <a:t> 第二章到第五章</a:t>
            </a:r>
            <a:endParaRPr lang="en-US" altLang="zh-CN" sz="1800" dirty="0"/>
          </a:p>
          <a:p>
            <a:pPr lvl="1"/>
            <a:endParaRPr lang="en-US" dirty="0"/>
          </a:p>
          <a:p>
            <a:pPr lvl="1"/>
            <a:r>
              <a:rPr lang="zh-CN" altLang="en-US" dirty="0"/>
              <a:t>参考书</a:t>
            </a:r>
            <a:endParaRPr lang="en-US" dirty="0"/>
          </a:p>
          <a:p>
            <a:pPr lvl="2"/>
            <a:r>
              <a:rPr lang="zh-CN" altLang="en-US" sz="1800" dirty="0"/>
              <a:t>周志华</a:t>
            </a:r>
            <a:endParaRPr lang="en-US" altLang="zh-CN" sz="1800" dirty="0"/>
          </a:p>
          <a:p>
            <a:pPr lvl="3"/>
            <a:r>
              <a:rPr lang="en-US" altLang="zh-CN" dirty="0"/>
              <a:t>《</a:t>
            </a:r>
            <a:r>
              <a:rPr lang="zh-CN" altLang="en-US" dirty="0"/>
              <a:t>机器学习</a:t>
            </a:r>
            <a:r>
              <a:rPr lang="en-US" altLang="zh-CN" dirty="0"/>
              <a:t>》</a:t>
            </a:r>
          </a:p>
          <a:p>
            <a:pPr lvl="2"/>
            <a:r>
              <a:rPr lang="en-US" sz="1800" dirty="0"/>
              <a:t>Chapman &amp; Hall</a:t>
            </a:r>
          </a:p>
          <a:p>
            <a:pPr lvl="3"/>
            <a:r>
              <a:rPr lang="en-US" i="1" dirty="0"/>
              <a:t>Machine Learning: An Algorithmic Perspective, Second Edition</a:t>
            </a:r>
          </a:p>
          <a:p>
            <a:pPr lvl="1"/>
            <a:endParaRPr lang="en-US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9813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540" y="591913"/>
            <a:ext cx="10515600" cy="5962650"/>
          </a:xfrm>
        </p:spPr>
        <p:txBody>
          <a:bodyPr/>
          <a:lstStyle/>
          <a:p>
            <a:r>
              <a:rPr lang="zh-CN" altLang="en-US" sz="4400" dirty="0" smtClean="0"/>
              <a:t>近期进展</a:t>
            </a:r>
            <a:endParaRPr lang="en-US" altLang="zh-CN" sz="4400" dirty="0" smtClean="0"/>
          </a:p>
          <a:p>
            <a:pPr lvl="1"/>
            <a:endParaRPr lang="en-US" altLang="zh-CN" sz="2000" dirty="0" smtClean="0"/>
          </a:p>
          <a:p>
            <a:pPr lvl="1"/>
            <a:r>
              <a:rPr lang="zh-CN" altLang="en-US" sz="2000" dirty="0" smtClean="0"/>
              <a:t>图片识别（</a:t>
            </a:r>
            <a:r>
              <a:rPr lang="en-US" altLang="zh-CN" sz="2000" dirty="0" smtClean="0"/>
              <a:t>image net</a:t>
            </a:r>
            <a:r>
              <a:rPr lang="zh-CN" altLang="en-US" sz="2000" dirty="0" smtClean="0"/>
              <a:t>）　演示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百万量级图片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1000</a:t>
            </a:r>
            <a:r>
              <a:rPr lang="zh-CN" altLang="en-US" sz="2000" dirty="0" smtClean="0"/>
              <a:t>类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5</a:t>
            </a:r>
            <a:r>
              <a:rPr lang="zh-CN" altLang="en-US" sz="2000" dirty="0" smtClean="0"/>
              <a:t>次错误率</a:t>
            </a:r>
            <a:r>
              <a:rPr lang="en-US" altLang="zh-CN" sz="2000" dirty="0" smtClean="0"/>
              <a:t>: </a:t>
            </a:r>
            <a:r>
              <a:rPr lang="zh-CN" altLang="en-US" sz="2000" dirty="0" smtClean="0"/>
              <a:t>小于</a:t>
            </a:r>
            <a:r>
              <a:rPr lang="en-US" altLang="zh-CN" sz="2000" dirty="0" smtClean="0"/>
              <a:t>5% </a:t>
            </a:r>
            <a:r>
              <a:rPr lang="zh-CN" altLang="en-US" sz="2000" dirty="0" smtClean="0"/>
              <a:t>（随机猜的错误率</a:t>
            </a:r>
            <a:r>
              <a:rPr lang="en-US" altLang="zh-CN" sz="2000" dirty="0" smtClean="0"/>
              <a:t> 99.5%</a:t>
            </a:r>
            <a:r>
              <a:rPr lang="zh-CN" altLang="en-US" sz="2000" dirty="0" smtClean="0"/>
              <a:t>）</a:t>
            </a:r>
            <a:endParaRPr lang="en-US" altLang="zh-CN" sz="2000" dirty="0" smtClean="0"/>
          </a:p>
          <a:p>
            <a:pPr lvl="1"/>
            <a:endParaRPr lang="en-US" altLang="zh-CN" sz="2000" dirty="0" smtClean="0"/>
          </a:p>
          <a:p>
            <a:pPr lvl="1"/>
            <a:r>
              <a:rPr lang="zh-CN" altLang="en-US" sz="2000" dirty="0" smtClean="0"/>
              <a:t>语音识别、自动翻译</a:t>
            </a:r>
            <a:endParaRPr lang="en-US" altLang="zh-CN" sz="2000" dirty="0" smtClean="0"/>
          </a:p>
          <a:p>
            <a:pPr lvl="2"/>
            <a:r>
              <a:rPr lang="zh-CN" altLang="en-US" sz="2000" dirty="0" smtClean="0"/>
              <a:t>微信的语音识别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Google</a:t>
            </a:r>
            <a:r>
              <a:rPr lang="zh-CN" altLang="en-US" sz="2000" dirty="0" smtClean="0"/>
              <a:t>、</a:t>
            </a:r>
            <a:r>
              <a:rPr lang="en-US" altLang="zh-CN" sz="2000" dirty="0" err="1" smtClean="0"/>
              <a:t>facebook</a:t>
            </a:r>
            <a:r>
              <a:rPr lang="zh-CN" altLang="en-US" sz="2000" dirty="0" smtClean="0"/>
              <a:t>等公司的端到端翻译</a:t>
            </a:r>
            <a:endParaRPr lang="en-US" altLang="zh-CN" sz="2000" dirty="0" smtClean="0"/>
          </a:p>
          <a:p>
            <a:pPr marL="914400" lvl="2" indent="0">
              <a:buNone/>
            </a:pPr>
            <a:endParaRPr lang="en-US" altLang="zh-CN" dirty="0" smtClean="0"/>
          </a:p>
          <a:p>
            <a:pPr lvl="2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68621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540" y="591913"/>
            <a:ext cx="10515600" cy="5962650"/>
          </a:xfrm>
        </p:spPr>
        <p:txBody>
          <a:bodyPr/>
          <a:lstStyle/>
          <a:p>
            <a:r>
              <a:rPr lang="zh-CN" altLang="en-US" sz="4400" dirty="0" smtClean="0"/>
              <a:t>近期进展</a:t>
            </a:r>
            <a:endParaRPr lang="en-US" altLang="zh-CN" sz="4400" dirty="0" smtClean="0"/>
          </a:p>
          <a:p>
            <a:pPr lvl="2"/>
            <a:endParaRPr lang="en-US" altLang="zh-CN" sz="2000" dirty="0"/>
          </a:p>
          <a:p>
            <a:pPr lvl="1"/>
            <a:r>
              <a:rPr lang="zh-CN" altLang="en-US" sz="2000" dirty="0" smtClean="0"/>
              <a:t>游戏</a:t>
            </a:r>
            <a:endParaRPr lang="en-US" altLang="zh-CN" sz="2000" dirty="0" smtClean="0"/>
          </a:p>
          <a:p>
            <a:pPr lvl="2"/>
            <a:r>
              <a:rPr lang="en-US" altLang="zh-CN" sz="2000" dirty="0" smtClean="0"/>
              <a:t>Atari </a:t>
            </a:r>
          </a:p>
          <a:p>
            <a:pPr marL="914400" lvl="2" indent="0">
              <a:buNone/>
            </a:pPr>
            <a:endParaRPr lang="en-US" altLang="zh-CN" dirty="0" smtClean="0"/>
          </a:p>
          <a:p>
            <a:pPr lvl="2"/>
            <a:endParaRPr lang="en-US" altLang="zh-CN" dirty="0" smtClean="0"/>
          </a:p>
        </p:txBody>
      </p:sp>
      <p:pic>
        <p:nvPicPr>
          <p:cNvPr id="2" name="aa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87355" y="239781"/>
            <a:ext cx="4752182" cy="587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7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1538" y="242888"/>
            <a:ext cx="10482262" cy="5934075"/>
          </a:xfrm>
        </p:spPr>
        <p:txBody>
          <a:bodyPr/>
          <a:lstStyle/>
          <a:p>
            <a:r>
              <a:rPr lang="zh-CN" altLang="en-US" sz="6000" dirty="0" smtClean="0"/>
              <a:t>近期进展</a:t>
            </a:r>
            <a:endParaRPr lang="en-US" altLang="zh-CN" sz="6000" dirty="0" smtClean="0"/>
          </a:p>
          <a:p>
            <a:pPr marL="457200" lvl="1" indent="0">
              <a:buNone/>
            </a:pPr>
            <a:endParaRPr lang="en-US" altLang="zh-CN" dirty="0"/>
          </a:p>
          <a:p>
            <a:pPr lvl="1"/>
            <a:r>
              <a:rPr lang="zh-CN" altLang="en-US" dirty="0" smtClean="0"/>
              <a:t>写程序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756" y="191678"/>
            <a:ext cx="5836554" cy="603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39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1538" y="242888"/>
            <a:ext cx="10482262" cy="5934075"/>
          </a:xfrm>
        </p:spPr>
        <p:txBody>
          <a:bodyPr/>
          <a:lstStyle/>
          <a:p>
            <a:r>
              <a:rPr lang="zh-CN" altLang="en-US" sz="6000" dirty="0" smtClean="0"/>
              <a:t>近期进展</a:t>
            </a:r>
            <a:endParaRPr lang="en-US" altLang="zh-CN" sz="6000" dirty="0" smtClean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点石成金、变水为油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Generative adversarial networks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s://raw.githubusercontent.com/torch/torch.github.io/master/blog/_posts/images/mode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527" y="3364731"/>
            <a:ext cx="5628919" cy="2914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821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机器学习可完全代替的工作的特性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 smtClean="0"/>
              <a:t>输入明确且输出明确（或反馈清晰）</a:t>
            </a:r>
            <a:endParaRPr lang="en-US" altLang="zh-CN" sz="2800" dirty="0" smtClean="0"/>
          </a:p>
          <a:p>
            <a:r>
              <a:rPr lang="zh-CN" altLang="en-US" sz="2800" dirty="0" smtClean="0"/>
              <a:t>有大量标注数据</a:t>
            </a:r>
            <a:endParaRPr lang="en-US" altLang="zh-CN" sz="2800" dirty="0" smtClean="0"/>
          </a:p>
          <a:p>
            <a:r>
              <a:rPr lang="zh-CN" altLang="en-US" sz="2800" dirty="0" smtClean="0"/>
              <a:t>任务随时间变化不大</a:t>
            </a:r>
            <a:endParaRPr lang="en-US" altLang="zh-CN" sz="2800" dirty="0" smtClean="0"/>
          </a:p>
          <a:p>
            <a:r>
              <a:rPr lang="zh-CN" altLang="en-US" sz="2800" dirty="0" smtClean="0"/>
              <a:t>对错误有一定容忍</a:t>
            </a:r>
            <a:endParaRPr lang="en-US" altLang="zh-CN" sz="2800" dirty="0" smtClean="0"/>
          </a:p>
          <a:p>
            <a:r>
              <a:rPr lang="zh-CN" altLang="en-US" sz="2800" dirty="0"/>
              <a:t>不</a:t>
            </a:r>
            <a:r>
              <a:rPr lang="zh-CN" altLang="en-US" sz="2800" dirty="0" smtClean="0"/>
              <a:t>需要对决策过程进行解释</a:t>
            </a:r>
            <a:endParaRPr lang="en-US" altLang="zh-CN" sz="2800" dirty="0" smtClean="0"/>
          </a:p>
          <a:p>
            <a:r>
              <a:rPr lang="zh-CN" altLang="en-US" sz="2800" dirty="0"/>
              <a:t>不</a:t>
            </a:r>
            <a:r>
              <a:rPr lang="zh-CN" altLang="en-US" sz="2800" dirty="0" smtClean="0"/>
              <a:t>需要长逻辑链（长时间记忆）、不需要广泛知识背景</a:t>
            </a:r>
            <a:endParaRPr lang="en-US" altLang="zh-CN" sz="2800" dirty="0" smtClean="0"/>
          </a:p>
          <a:p>
            <a:pPr marL="0" indent="0">
              <a:buNone/>
            </a:pPr>
            <a:r>
              <a:rPr lang="en-US" dirty="0" smtClean="0"/>
              <a:t>                 </a:t>
            </a:r>
          </a:p>
          <a:p>
            <a:pPr marL="0" indent="0">
              <a:buNone/>
            </a:pPr>
            <a:r>
              <a:rPr lang="zh-CN" altLang="en-US" dirty="0" smtClean="0"/>
              <a:t>                           </a:t>
            </a:r>
            <a:r>
              <a:rPr lang="en-US" altLang="zh-CN" dirty="0" smtClean="0"/>
              <a:t>----</a:t>
            </a:r>
            <a:r>
              <a:rPr lang="zh-CN" altLang="en-US" dirty="0" smtClean="0"/>
              <a:t> 摘编译自 </a:t>
            </a:r>
            <a:r>
              <a:rPr lang="en-US" altLang="zh-CN" dirty="0" smtClean="0"/>
              <a:t>Eric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Brynjolfsson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8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机器学习之以简为美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描画 </a:t>
            </a:r>
            <a:r>
              <a:rPr lang="en-US" altLang="zh-CN" dirty="0" smtClean="0"/>
              <a:t>(expression) </a:t>
            </a:r>
            <a:r>
              <a:rPr lang="zh-CN" altLang="en-US" dirty="0" smtClean="0"/>
              <a:t>能力</a:t>
            </a:r>
            <a:endParaRPr lang="en-US" altLang="zh-CN" dirty="0" smtClean="0"/>
          </a:p>
          <a:p>
            <a:r>
              <a:rPr lang="zh-CN" altLang="en-US" dirty="0"/>
              <a:t>泛</a:t>
            </a:r>
            <a:r>
              <a:rPr lang="zh-CN" altLang="en-US" dirty="0" smtClean="0"/>
              <a:t>化 </a:t>
            </a:r>
            <a:r>
              <a:rPr lang="en-US" altLang="zh-CN" dirty="0" smtClean="0"/>
              <a:t>(generalization) </a:t>
            </a:r>
            <a:r>
              <a:rPr lang="zh-CN" altLang="en-US" dirty="0" smtClean="0"/>
              <a:t>能力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38" y="3094630"/>
            <a:ext cx="7440124" cy="225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16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3619500" cy="1325563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你一</a:t>
            </a:r>
            <a:r>
              <a:rPr lang="zh-CN" altLang="en-US" sz="2800" dirty="0" smtClean="0"/>
              <a:t>个，我一个</a:t>
            </a:r>
            <a:endParaRPr 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07100" y="1401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5252364" y="1401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761841" y="1401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6064247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6423473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6064248" y="51933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6423477" y="5030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矩形 46"/>
          <p:cNvSpPr/>
          <p:nvPr/>
        </p:nvSpPr>
        <p:spPr>
          <a:xfrm>
            <a:off x="3367328" y="1484539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矩形 47"/>
          <p:cNvSpPr/>
          <p:nvPr/>
        </p:nvSpPr>
        <p:spPr>
          <a:xfrm>
            <a:off x="2612592" y="1484538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矩形 48"/>
          <p:cNvSpPr/>
          <p:nvPr/>
        </p:nvSpPr>
        <p:spPr>
          <a:xfrm>
            <a:off x="4122069" y="1484538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/>
          <p:cNvSpPr/>
          <p:nvPr/>
        </p:nvSpPr>
        <p:spPr>
          <a:xfrm>
            <a:off x="2640697" y="1509938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椭圆 50"/>
          <p:cNvSpPr/>
          <p:nvPr/>
        </p:nvSpPr>
        <p:spPr>
          <a:xfrm>
            <a:off x="3783701" y="1509938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椭圆 51"/>
          <p:cNvSpPr/>
          <p:nvPr/>
        </p:nvSpPr>
        <p:spPr>
          <a:xfrm>
            <a:off x="3424476" y="186371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椭圆 52"/>
          <p:cNvSpPr/>
          <p:nvPr/>
        </p:nvSpPr>
        <p:spPr>
          <a:xfrm>
            <a:off x="3783705" y="186372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矩形 60"/>
          <p:cNvSpPr/>
          <p:nvPr/>
        </p:nvSpPr>
        <p:spPr>
          <a:xfrm>
            <a:off x="1228261" y="2839817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矩形 61"/>
          <p:cNvSpPr/>
          <p:nvPr/>
        </p:nvSpPr>
        <p:spPr>
          <a:xfrm>
            <a:off x="473525" y="2839816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矩形 62"/>
          <p:cNvSpPr/>
          <p:nvPr/>
        </p:nvSpPr>
        <p:spPr>
          <a:xfrm>
            <a:off x="1983002" y="2839816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椭圆 63"/>
          <p:cNvSpPr/>
          <p:nvPr/>
        </p:nvSpPr>
        <p:spPr>
          <a:xfrm>
            <a:off x="517954" y="286521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椭圆 64"/>
          <p:cNvSpPr/>
          <p:nvPr/>
        </p:nvSpPr>
        <p:spPr>
          <a:xfrm>
            <a:off x="2412082" y="288154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椭圆 65"/>
          <p:cNvSpPr/>
          <p:nvPr/>
        </p:nvSpPr>
        <p:spPr>
          <a:xfrm>
            <a:off x="1285409" y="3218997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椭圆 66"/>
          <p:cNvSpPr/>
          <p:nvPr/>
        </p:nvSpPr>
        <p:spPr>
          <a:xfrm>
            <a:off x="1644638" y="320267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矩形 131"/>
          <p:cNvSpPr/>
          <p:nvPr/>
        </p:nvSpPr>
        <p:spPr>
          <a:xfrm>
            <a:off x="3421738" y="447812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矩形 132"/>
          <p:cNvSpPr/>
          <p:nvPr/>
        </p:nvSpPr>
        <p:spPr>
          <a:xfrm>
            <a:off x="2667002" y="447812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矩形 133"/>
          <p:cNvSpPr/>
          <p:nvPr/>
        </p:nvSpPr>
        <p:spPr>
          <a:xfrm>
            <a:off x="4176479" y="447812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椭圆 134"/>
          <p:cNvSpPr/>
          <p:nvPr/>
        </p:nvSpPr>
        <p:spPr>
          <a:xfrm>
            <a:off x="2711431" y="450352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椭圆 135"/>
          <p:cNvSpPr/>
          <p:nvPr/>
        </p:nvSpPr>
        <p:spPr>
          <a:xfrm>
            <a:off x="4605559" y="451985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椭圆 136"/>
          <p:cNvSpPr/>
          <p:nvPr/>
        </p:nvSpPr>
        <p:spPr>
          <a:xfrm>
            <a:off x="2695108" y="487363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椭圆 137"/>
          <p:cNvSpPr/>
          <p:nvPr/>
        </p:nvSpPr>
        <p:spPr>
          <a:xfrm>
            <a:off x="3838115" y="48573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矩形 138"/>
          <p:cNvSpPr/>
          <p:nvPr/>
        </p:nvSpPr>
        <p:spPr>
          <a:xfrm>
            <a:off x="3476164" y="5806185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矩形 139"/>
          <p:cNvSpPr/>
          <p:nvPr/>
        </p:nvSpPr>
        <p:spPr>
          <a:xfrm>
            <a:off x="2721428" y="5806184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矩形 140"/>
          <p:cNvSpPr/>
          <p:nvPr/>
        </p:nvSpPr>
        <p:spPr>
          <a:xfrm>
            <a:off x="4230905" y="5806184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椭圆 141"/>
          <p:cNvSpPr/>
          <p:nvPr/>
        </p:nvSpPr>
        <p:spPr>
          <a:xfrm>
            <a:off x="2765857" y="583158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椭圆 142"/>
          <p:cNvSpPr/>
          <p:nvPr/>
        </p:nvSpPr>
        <p:spPr>
          <a:xfrm>
            <a:off x="4659985" y="5847913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椭圆 143"/>
          <p:cNvSpPr/>
          <p:nvPr/>
        </p:nvSpPr>
        <p:spPr>
          <a:xfrm>
            <a:off x="2749534" y="620169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椭圆 144"/>
          <p:cNvSpPr/>
          <p:nvPr/>
        </p:nvSpPr>
        <p:spPr>
          <a:xfrm>
            <a:off x="4659995" y="6201697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7" name="直接箭头连接符 146"/>
          <p:cNvCxnSpPr>
            <a:stCxn id="4" idx="2"/>
            <a:endCxn id="47" idx="0"/>
          </p:cNvCxnSpPr>
          <p:nvPr/>
        </p:nvCxnSpPr>
        <p:spPr>
          <a:xfrm flipH="1">
            <a:off x="3733814" y="898070"/>
            <a:ext cx="2639772" cy="58646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/>
          <p:cNvCxnSpPr>
            <a:stCxn id="47" idx="2"/>
            <a:endCxn id="61" idx="0"/>
          </p:cNvCxnSpPr>
          <p:nvPr/>
        </p:nvCxnSpPr>
        <p:spPr>
          <a:xfrm flipH="1">
            <a:off x="1594747" y="2242457"/>
            <a:ext cx="2139067" cy="59736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箭头连接符 171"/>
          <p:cNvCxnSpPr>
            <a:endCxn id="132" idx="0"/>
          </p:cNvCxnSpPr>
          <p:nvPr/>
        </p:nvCxnSpPr>
        <p:spPr>
          <a:xfrm>
            <a:off x="1582965" y="3567953"/>
            <a:ext cx="2205259" cy="91017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箭头连接符 173"/>
          <p:cNvCxnSpPr>
            <a:endCxn id="139" idx="0"/>
          </p:cNvCxnSpPr>
          <p:nvPr/>
        </p:nvCxnSpPr>
        <p:spPr>
          <a:xfrm flipH="1">
            <a:off x="3842650" y="5219418"/>
            <a:ext cx="80756" cy="58676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48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39402" y="0"/>
            <a:ext cx="3990623" cy="104973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监督学习</a:t>
            </a: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1901786" y="935439"/>
            <a:ext cx="1250576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数据</a:t>
            </a:r>
            <a:endParaRPr lang="en-US" altLang="zh-CN" dirty="0" smtClean="0"/>
          </a:p>
        </p:txBody>
      </p:sp>
      <p:sp>
        <p:nvSpPr>
          <p:cNvPr id="6" name="矩形 5"/>
          <p:cNvSpPr/>
          <p:nvPr/>
        </p:nvSpPr>
        <p:spPr>
          <a:xfrm>
            <a:off x="1000173" y="1867953"/>
            <a:ext cx="1250576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因子</a:t>
            </a:r>
            <a:endParaRPr lang="en-US" altLang="zh-CN" dirty="0" smtClean="0"/>
          </a:p>
        </p:txBody>
      </p:sp>
      <p:sp>
        <p:nvSpPr>
          <p:cNvPr id="7" name="矩形 6"/>
          <p:cNvSpPr/>
          <p:nvPr/>
        </p:nvSpPr>
        <p:spPr>
          <a:xfrm>
            <a:off x="3134893" y="1856252"/>
            <a:ext cx="1250576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标签</a:t>
            </a:r>
            <a:endParaRPr lang="en-US" altLang="zh-CN" dirty="0" smtClean="0"/>
          </a:p>
        </p:txBody>
      </p:sp>
      <p:cxnSp>
        <p:nvCxnSpPr>
          <p:cNvPr id="11" name="肘形连接符 10"/>
          <p:cNvCxnSpPr>
            <a:stCxn id="6" idx="2"/>
            <a:endCxn id="13" idx="0"/>
          </p:cNvCxnSpPr>
          <p:nvPr/>
        </p:nvCxnSpPr>
        <p:spPr>
          <a:xfrm rot="5400000">
            <a:off x="1318080" y="2686322"/>
            <a:ext cx="614763" cy="0"/>
          </a:xfrm>
          <a:prstGeom prst="bentConnector3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椭圆 12"/>
          <p:cNvSpPr/>
          <p:nvPr/>
        </p:nvSpPr>
        <p:spPr>
          <a:xfrm>
            <a:off x="819150" y="2993704"/>
            <a:ext cx="1431599" cy="591053"/>
          </a:xfrm>
          <a:prstGeom prst="ellipse">
            <a:avLst/>
          </a:prstGeom>
          <a:solidFill>
            <a:schemeClr val="accent2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模型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116352" y="3033737"/>
            <a:ext cx="1250576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预测</a:t>
            </a:r>
            <a:endParaRPr lang="en-US" altLang="zh-CN" dirty="0" smtClean="0"/>
          </a:p>
        </p:txBody>
      </p:sp>
      <p:cxnSp>
        <p:nvCxnSpPr>
          <p:cNvPr id="15" name="肘形连接符 14"/>
          <p:cNvCxnSpPr/>
          <p:nvPr/>
        </p:nvCxnSpPr>
        <p:spPr>
          <a:xfrm>
            <a:off x="2288849" y="3304619"/>
            <a:ext cx="827503" cy="0"/>
          </a:xfrm>
          <a:prstGeom prst="bentConnector3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肘形连接符 20"/>
          <p:cNvCxnSpPr/>
          <p:nvPr/>
        </p:nvCxnSpPr>
        <p:spPr>
          <a:xfrm>
            <a:off x="4442619" y="2111746"/>
            <a:ext cx="1612052" cy="921991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5315082" y="3033737"/>
            <a:ext cx="1466717" cy="51098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差别（距）</a:t>
            </a:r>
            <a:endParaRPr lang="en-US" altLang="zh-CN" dirty="0" smtClean="0"/>
          </a:p>
        </p:txBody>
      </p:sp>
      <p:cxnSp>
        <p:nvCxnSpPr>
          <p:cNvPr id="25" name="肘形连接符 24"/>
          <p:cNvCxnSpPr>
            <a:stCxn id="14" idx="3"/>
            <a:endCxn id="22" idx="1"/>
          </p:cNvCxnSpPr>
          <p:nvPr/>
        </p:nvCxnSpPr>
        <p:spPr>
          <a:xfrm>
            <a:off x="4328828" y="3289231"/>
            <a:ext cx="986255" cy="0"/>
          </a:xfrm>
          <a:prstGeom prst="bentConnector3">
            <a:avLst>
              <a:gd name="adj1" fmla="val 50000"/>
            </a:avLst>
          </a:prstGeom>
          <a:ln w="38100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286628" y="4272253"/>
            <a:ext cx="1647572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复杂度</a:t>
            </a:r>
            <a:endParaRPr lang="en-US" altLang="zh-CN" dirty="0" smtClean="0"/>
          </a:p>
        </p:txBody>
      </p:sp>
      <p:cxnSp>
        <p:nvCxnSpPr>
          <p:cNvPr id="33" name="直接箭头连接符 32"/>
          <p:cNvCxnSpPr>
            <a:stCxn id="13" idx="4"/>
            <a:endCxn id="28" idx="1"/>
          </p:cNvCxnSpPr>
          <p:nvPr/>
        </p:nvCxnSpPr>
        <p:spPr>
          <a:xfrm>
            <a:off x="1534950" y="3584757"/>
            <a:ext cx="3751678" cy="942990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加号 33"/>
          <p:cNvSpPr/>
          <p:nvPr/>
        </p:nvSpPr>
        <p:spPr>
          <a:xfrm>
            <a:off x="5739165" y="3640137"/>
            <a:ext cx="509916" cy="542235"/>
          </a:xfrm>
          <a:prstGeom prst="mathPlus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等号 34"/>
          <p:cNvSpPr/>
          <p:nvPr/>
        </p:nvSpPr>
        <p:spPr>
          <a:xfrm rot="5400000">
            <a:off x="5759018" y="5020706"/>
            <a:ext cx="536780" cy="443346"/>
          </a:xfrm>
          <a:prstGeom prst="mathEqual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5134228" y="5572292"/>
            <a:ext cx="1647572" cy="510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最小化目标</a:t>
            </a:r>
            <a:endParaRPr lang="en-US" altLang="zh-CN" dirty="0" smtClean="0"/>
          </a:p>
        </p:txBody>
      </p:sp>
      <p:sp>
        <p:nvSpPr>
          <p:cNvPr id="41" name="椭圆 40"/>
          <p:cNvSpPr/>
          <p:nvPr/>
        </p:nvSpPr>
        <p:spPr>
          <a:xfrm>
            <a:off x="2250750" y="4866189"/>
            <a:ext cx="1730700" cy="591053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优化</a:t>
            </a:r>
            <a:r>
              <a:rPr lang="zh-CN" altLang="en-US" dirty="0" smtClean="0"/>
              <a:t>方法</a:t>
            </a:r>
            <a:endParaRPr lang="en-US" dirty="0"/>
          </a:p>
        </p:txBody>
      </p:sp>
      <p:cxnSp>
        <p:nvCxnSpPr>
          <p:cNvPr id="42" name="直接箭头连接符 41"/>
          <p:cNvCxnSpPr>
            <a:stCxn id="41" idx="6"/>
          </p:cNvCxnSpPr>
          <p:nvPr/>
        </p:nvCxnSpPr>
        <p:spPr>
          <a:xfrm>
            <a:off x="3981450" y="5161716"/>
            <a:ext cx="1152778" cy="705684"/>
          </a:xfrm>
          <a:prstGeom prst="straightConnector1">
            <a:avLst/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肘形连接符 46"/>
          <p:cNvCxnSpPr>
            <a:stCxn id="41" idx="2"/>
          </p:cNvCxnSpPr>
          <p:nvPr/>
        </p:nvCxnSpPr>
        <p:spPr>
          <a:xfrm rot="10800000">
            <a:off x="1588482" y="3640138"/>
            <a:ext cx="662268" cy="1521578"/>
          </a:xfrm>
          <a:prstGeom prst="bentConnector2">
            <a:avLst/>
          </a:prstGeom>
          <a:ln w="38100" cap="flat" cmpd="sng" algn="ctr">
            <a:solidFill>
              <a:schemeClr val="dk1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63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22" grpId="0" animBg="1"/>
      <p:bldP spid="28" grpId="0" animBg="1"/>
      <p:bldP spid="34" grpId="0" animBg="1"/>
      <p:bldP spid="35" grpId="0" animBg="1"/>
      <p:bldP spid="36" grpId="0" animBg="1"/>
      <p:bldP spid="4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2977" y="3417608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线性回归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65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6521824" y="0"/>
            <a:ext cx="5108201" cy="1049739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数据：</a:t>
            </a:r>
            <a:r>
              <a:rPr lang="zh-CN" altLang="en-US" dirty="0"/>
              <a:t>因子</a:t>
            </a:r>
            <a:r>
              <a:rPr lang="en-US" altLang="zh-CN" dirty="0" smtClean="0"/>
              <a:t>+</a:t>
            </a:r>
            <a:r>
              <a:rPr lang="zh-CN" altLang="en-US" dirty="0" smtClean="0"/>
              <a:t>标签</a:t>
            </a:r>
            <a:endParaRPr 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9" y="1167420"/>
            <a:ext cx="3420187" cy="4938853"/>
          </a:xfrm>
          <a:prstGeom prst="rect">
            <a:avLst/>
          </a:prstGeom>
        </p:spPr>
      </p:pic>
      <p:graphicFrame>
        <p:nvGraphicFramePr>
          <p:cNvPr id="6" name="图表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5139076"/>
              </p:ext>
            </p:extLst>
          </p:nvPr>
        </p:nvGraphicFramePr>
        <p:xfrm>
          <a:off x="3358171" y="3974016"/>
          <a:ext cx="3412283" cy="22736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5" name="图片 4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171" y="2262948"/>
            <a:ext cx="4834310" cy="424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66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7639402" y="0"/>
            <a:ext cx="3990623" cy="1049739"/>
          </a:xfrm>
        </p:spPr>
        <p:txBody>
          <a:bodyPr/>
          <a:lstStyle/>
          <a:p>
            <a:r>
              <a:rPr lang="zh-CN" altLang="en-US" dirty="0"/>
              <a:t>模型</a:t>
            </a:r>
            <a:endParaRPr 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l="29664" t="-697"/>
          <a:stretch/>
        </p:blipFill>
        <p:spPr>
          <a:xfrm>
            <a:off x="376518" y="2075560"/>
            <a:ext cx="3325651" cy="443281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r="70230" b="84161"/>
          <a:stretch/>
        </p:blipFill>
        <p:spPr>
          <a:xfrm>
            <a:off x="647675" y="801809"/>
            <a:ext cx="1693231" cy="838732"/>
          </a:xfrm>
          <a:prstGeom prst="rect">
            <a:avLst/>
          </a:prstGeom>
        </p:spPr>
      </p:pic>
      <p:graphicFrame>
        <p:nvGraphicFramePr>
          <p:cNvPr id="8" name="图表 7"/>
          <p:cNvGraphicFramePr>
            <a:graphicFrameLocks/>
          </p:cNvGraphicFramePr>
          <p:nvPr>
            <p:extLst/>
          </p:nvPr>
        </p:nvGraphicFramePr>
        <p:xfrm>
          <a:off x="3884449" y="4034118"/>
          <a:ext cx="3126722" cy="22187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矩形 2"/>
          <p:cNvSpPr/>
          <p:nvPr/>
        </p:nvSpPr>
        <p:spPr>
          <a:xfrm>
            <a:off x="3882132" y="1457516"/>
            <a:ext cx="493166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 smtClean="0"/>
              <a:t>ｙ</a:t>
            </a:r>
            <a:r>
              <a:rPr lang="en-US" sz="4000" dirty="0" smtClean="0"/>
              <a:t> = a * x +</a:t>
            </a:r>
            <a:r>
              <a:rPr lang="zh-CN" altLang="en-US" sz="4000" dirty="0" smtClean="0"/>
              <a:t>ｂ  </a:t>
            </a:r>
            <a:r>
              <a:rPr lang="en-US" altLang="zh-CN" dirty="0" smtClean="0"/>
              <a:t>excel</a:t>
            </a:r>
            <a:r>
              <a:rPr lang="zh-CN" altLang="en-US" dirty="0"/>
              <a:t>演示</a:t>
            </a:r>
            <a:endParaRPr lang="en-US" altLang="zh-CN" dirty="0" smtClean="0"/>
          </a:p>
          <a:p>
            <a:endParaRPr lang="en-US" altLang="zh-CN" sz="2400" dirty="0" smtClean="0"/>
          </a:p>
          <a:p>
            <a:r>
              <a:rPr lang="zh-CN" altLang="en-US" sz="2400" dirty="0" smtClean="0">
                <a:solidFill>
                  <a:schemeClr val="accent2">
                    <a:lumMod val="75000"/>
                  </a:schemeClr>
                </a:solidFill>
              </a:rPr>
              <a:t>仅有的几个公式之一</a:t>
            </a:r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171" y="2262948"/>
            <a:ext cx="4834310" cy="424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734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优化器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根据模型的参数对差别（差距）的影响进行调整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梯度（导数）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75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2977" y="3417608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神经网络之多层感知机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85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2" t="12358"/>
          <a:stretch/>
        </p:blipFill>
        <p:spPr>
          <a:xfrm>
            <a:off x="4221480" y="4408170"/>
            <a:ext cx="638185" cy="567689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836" b="3809"/>
          <a:stretch/>
        </p:blipFill>
        <p:spPr>
          <a:xfrm>
            <a:off x="3244358" y="4478397"/>
            <a:ext cx="573093" cy="51310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944" y="4398010"/>
            <a:ext cx="546128" cy="533427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154680" y="4956810"/>
            <a:ext cx="807720" cy="502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4465320" y="4956810"/>
            <a:ext cx="807720" cy="502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5775960" y="4956810"/>
            <a:ext cx="807720" cy="502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1844040" y="4956810"/>
            <a:ext cx="807720" cy="5029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4676206" y="3204729"/>
            <a:ext cx="807720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9440" b="-3177"/>
          <a:stretch/>
        </p:blipFill>
        <p:spPr>
          <a:xfrm>
            <a:off x="8342871" y="1636721"/>
            <a:ext cx="2158872" cy="655217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361" y="6018530"/>
            <a:ext cx="342918" cy="52072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492" b="7447"/>
          <a:stretch/>
        </p:blipFill>
        <p:spPr>
          <a:xfrm>
            <a:off x="4603734" y="6082030"/>
            <a:ext cx="532146" cy="505460"/>
          </a:xfrm>
          <a:prstGeom prst="rect">
            <a:avLst/>
          </a:prstGeom>
        </p:spPr>
      </p:pic>
      <p:cxnSp>
        <p:nvCxnSpPr>
          <p:cNvPr id="13" name="直接箭头连接符 12"/>
          <p:cNvCxnSpPr>
            <a:stCxn id="11" idx="0"/>
            <a:endCxn id="5" idx="2"/>
          </p:cNvCxnSpPr>
          <p:nvPr/>
        </p:nvCxnSpPr>
        <p:spPr>
          <a:xfrm flipH="1" flipV="1">
            <a:off x="4869180" y="5459730"/>
            <a:ext cx="627" cy="62230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 flipV="1">
            <a:off x="6141720" y="5459730"/>
            <a:ext cx="0" cy="62230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5" idx="0"/>
            <a:endCxn id="8" idx="2"/>
          </p:cNvCxnSpPr>
          <p:nvPr/>
        </p:nvCxnSpPr>
        <p:spPr>
          <a:xfrm flipV="1">
            <a:off x="4869180" y="3707649"/>
            <a:ext cx="210886" cy="124916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6" idx="0"/>
            <a:endCxn id="8" idx="2"/>
          </p:cNvCxnSpPr>
          <p:nvPr/>
        </p:nvCxnSpPr>
        <p:spPr>
          <a:xfrm flipH="1" flipV="1">
            <a:off x="5080066" y="3707649"/>
            <a:ext cx="1099754" cy="124916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778" y="4380212"/>
            <a:ext cx="571529" cy="546128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017" y="6062966"/>
            <a:ext cx="495325" cy="584230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566" y="6068071"/>
            <a:ext cx="584230" cy="558829"/>
          </a:xfrm>
          <a:prstGeom prst="rect">
            <a:avLst/>
          </a:prstGeom>
        </p:spPr>
      </p:pic>
      <p:cxnSp>
        <p:nvCxnSpPr>
          <p:cNvPr id="25" name="直接箭头连接符 24"/>
          <p:cNvCxnSpPr/>
          <p:nvPr/>
        </p:nvCxnSpPr>
        <p:spPr>
          <a:xfrm flipV="1">
            <a:off x="3558540" y="5459730"/>
            <a:ext cx="0" cy="62230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V="1">
            <a:off x="2247900" y="5481320"/>
            <a:ext cx="0" cy="62230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4" idx="0"/>
            <a:endCxn id="8" idx="2"/>
          </p:cNvCxnSpPr>
          <p:nvPr/>
        </p:nvCxnSpPr>
        <p:spPr>
          <a:xfrm flipV="1">
            <a:off x="3558540" y="3707649"/>
            <a:ext cx="1521526" cy="124916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7" idx="0"/>
            <a:endCxn id="8" idx="2"/>
          </p:cNvCxnSpPr>
          <p:nvPr/>
        </p:nvCxnSpPr>
        <p:spPr>
          <a:xfrm flipV="1">
            <a:off x="2247900" y="3707649"/>
            <a:ext cx="2832166" cy="124916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图片 33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386" y="4250366"/>
            <a:ext cx="3733800" cy="2493334"/>
          </a:xfrm>
          <a:prstGeom prst="rect">
            <a:avLst/>
          </a:prstGeom>
        </p:spPr>
      </p:pic>
      <p:cxnSp>
        <p:nvCxnSpPr>
          <p:cNvPr id="37" name="直接箭头连接符 36"/>
          <p:cNvCxnSpPr>
            <a:stCxn id="6" idx="0"/>
            <a:endCxn id="38" idx="2"/>
          </p:cNvCxnSpPr>
          <p:nvPr/>
        </p:nvCxnSpPr>
        <p:spPr>
          <a:xfrm flipH="1" flipV="1">
            <a:off x="2983989" y="3737607"/>
            <a:ext cx="3195831" cy="121920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2580129" y="3234687"/>
            <a:ext cx="807720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直接箭头连接符 40"/>
          <p:cNvCxnSpPr>
            <a:endCxn id="38" idx="2"/>
          </p:cNvCxnSpPr>
          <p:nvPr/>
        </p:nvCxnSpPr>
        <p:spPr>
          <a:xfrm flipH="1" flipV="1">
            <a:off x="2983989" y="3737607"/>
            <a:ext cx="1847095" cy="119383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32" idx="2"/>
            <a:endCxn id="38" idx="2"/>
          </p:cNvCxnSpPr>
          <p:nvPr/>
        </p:nvCxnSpPr>
        <p:spPr>
          <a:xfrm flipH="1" flipV="1">
            <a:off x="2983989" y="3737607"/>
            <a:ext cx="546916" cy="125389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7" idx="0"/>
            <a:endCxn id="38" idx="2"/>
          </p:cNvCxnSpPr>
          <p:nvPr/>
        </p:nvCxnSpPr>
        <p:spPr>
          <a:xfrm flipV="1">
            <a:off x="2247900" y="3737607"/>
            <a:ext cx="736089" cy="121920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6746507" y="3232284"/>
            <a:ext cx="807720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8908" y="4294004"/>
            <a:ext cx="342918" cy="520727"/>
          </a:xfrm>
          <a:prstGeom prst="rect">
            <a:avLst/>
          </a:prstGeom>
        </p:spPr>
      </p:pic>
      <p:cxnSp>
        <p:nvCxnSpPr>
          <p:cNvPr id="57" name="直接箭头连接符 56"/>
          <p:cNvCxnSpPr/>
          <p:nvPr/>
        </p:nvCxnSpPr>
        <p:spPr>
          <a:xfrm flipV="1">
            <a:off x="7112267" y="3735204"/>
            <a:ext cx="0" cy="62230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4603734" y="1379419"/>
            <a:ext cx="807720" cy="502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预测</a:t>
            </a:r>
            <a:endParaRPr lang="en-US" dirty="0"/>
          </a:p>
        </p:txBody>
      </p:sp>
      <p:cxnSp>
        <p:nvCxnSpPr>
          <p:cNvPr id="59" name="直接箭头连接符 58"/>
          <p:cNvCxnSpPr>
            <a:stCxn id="38" idx="0"/>
            <a:endCxn id="58" idx="2"/>
          </p:cNvCxnSpPr>
          <p:nvPr/>
        </p:nvCxnSpPr>
        <p:spPr>
          <a:xfrm flipV="1">
            <a:off x="2983989" y="1882339"/>
            <a:ext cx="2023605" cy="135234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/>
          <p:cNvCxnSpPr>
            <a:stCxn id="8" idx="0"/>
            <a:endCxn id="58" idx="2"/>
          </p:cNvCxnSpPr>
          <p:nvPr/>
        </p:nvCxnSpPr>
        <p:spPr>
          <a:xfrm flipH="1" flipV="1">
            <a:off x="5007594" y="1882339"/>
            <a:ext cx="72472" cy="132239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/>
          <p:cNvCxnSpPr>
            <a:stCxn id="55" idx="0"/>
            <a:endCxn id="58" idx="2"/>
          </p:cNvCxnSpPr>
          <p:nvPr/>
        </p:nvCxnSpPr>
        <p:spPr>
          <a:xfrm flipH="1" flipV="1">
            <a:off x="5007594" y="1882339"/>
            <a:ext cx="2142773" cy="1349945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3149" y="1519943"/>
            <a:ext cx="5308873" cy="6731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3096" y="1520370"/>
            <a:ext cx="6236020" cy="72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4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2.59259E-6 L -0.00052 -0.55578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-2780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85185E-6 L -0.52396 0.00394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98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96296E-6 L -0.5233 0.00301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72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38" grpId="0" animBg="1"/>
      <p:bldP spid="55" grpId="0" animBg="1"/>
      <p:bldP spid="5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神经网络基本组成部分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乘法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加法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非线性激活函数</a:t>
            </a:r>
            <a:endParaRPr lang="en-US" altLang="zh-CN" dirty="0" smtClean="0"/>
          </a:p>
          <a:p>
            <a:endParaRPr lang="en-US" altLang="zh-CN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5286"/>
            <a:ext cx="5183424" cy="455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0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多层感知机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如同线性模型一样</a:t>
            </a:r>
            <a:r>
              <a:rPr lang="zh-CN" altLang="en-US" dirty="0" smtClean="0"/>
              <a:t>求解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从预测与标签的差别（距）开始，算出模型每个参数对其影响，对参数进行</a:t>
            </a:r>
            <a:r>
              <a:rPr lang="zh-CN" altLang="en-US" dirty="0"/>
              <a:t>优化</a:t>
            </a:r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99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02977" y="3417608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神经网络之卷积神经网络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67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3619500" cy="1325563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我两个，你随意</a:t>
            </a:r>
            <a:endParaRPr 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07100" y="1401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5252364" y="1401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761841" y="1401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6064247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6423473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6064248" y="51933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6423477" y="5030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矩形 53"/>
          <p:cNvSpPr/>
          <p:nvPr/>
        </p:nvSpPr>
        <p:spPr>
          <a:xfrm>
            <a:off x="8412843" y="14355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矩形 54"/>
          <p:cNvSpPr/>
          <p:nvPr/>
        </p:nvSpPr>
        <p:spPr>
          <a:xfrm>
            <a:off x="7658107" y="14355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矩形 55"/>
          <p:cNvSpPr/>
          <p:nvPr/>
        </p:nvSpPr>
        <p:spPr>
          <a:xfrm>
            <a:off x="9167584" y="14355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椭圆 56"/>
          <p:cNvSpPr/>
          <p:nvPr/>
        </p:nvSpPr>
        <p:spPr>
          <a:xfrm>
            <a:off x="7718866" y="1460951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椭圆 57"/>
          <p:cNvSpPr/>
          <p:nvPr/>
        </p:nvSpPr>
        <p:spPr>
          <a:xfrm>
            <a:off x="8829216" y="14609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椭圆 58"/>
          <p:cNvSpPr/>
          <p:nvPr/>
        </p:nvSpPr>
        <p:spPr>
          <a:xfrm>
            <a:off x="7718867" y="181473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椭圆 59"/>
          <p:cNvSpPr/>
          <p:nvPr/>
        </p:nvSpPr>
        <p:spPr>
          <a:xfrm>
            <a:off x="8829220" y="17984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矩形 74"/>
          <p:cNvSpPr/>
          <p:nvPr/>
        </p:nvSpPr>
        <p:spPr>
          <a:xfrm>
            <a:off x="6975935" y="287247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矩形 75"/>
          <p:cNvSpPr/>
          <p:nvPr/>
        </p:nvSpPr>
        <p:spPr>
          <a:xfrm>
            <a:off x="6221199" y="287247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矩形 76"/>
          <p:cNvSpPr/>
          <p:nvPr/>
        </p:nvSpPr>
        <p:spPr>
          <a:xfrm>
            <a:off x="7730676" y="287247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椭圆 77"/>
          <p:cNvSpPr/>
          <p:nvPr/>
        </p:nvSpPr>
        <p:spPr>
          <a:xfrm>
            <a:off x="6265629" y="289787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椭圆 78"/>
          <p:cNvSpPr/>
          <p:nvPr/>
        </p:nvSpPr>
        <p:spPr>
          <a:xfrm>
            <a:off x="8159753" y="289787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椭圆 79"/>
          <p:cNvSpPr/>
          <p:nvPr/>
        </p:nvSpPr>
        <p:spPr>
          <a:xfrm>
            <a:off x="6265630" y="325165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椭圆 80"/>
          <p:cNvSpPr/>
          <p:nvPr/>
        </p:nvSpPr>
        <p:spPr>
          <a:xfrm>
            <a:off x="8159757" y="3251659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矩形 81"/>
          <p:cNvSpPr/>
          <p:nvPr/>
        </p:nvSpPr>
        <p:spPr>
          <a:xfrm>
            <a:off x="9996722" y="2905134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矩形 82"/>
          <p:cNvSpPr/>
          <p:nvPr/>
        </p:nvSpPr>
        <p:spPr>
          <a:xfrm>
            <a:off x="9241986" y="2905133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矩形 83"/>
          <p:cNvSpPr/>
          <p:nvPr/>
        </p:nvSpPr>
        <p:spPr>
          <a:xfrm>
            <a:off x="10751463" y="2905133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椭圆 84"/>
          <p:cNvSpPr/>
          <p:nvPr/>
        </p:nvSpPr>
        <p:spPr>
          <a:xfrm>
            <a:off x="9286417" y="2930533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椭圆 85"/>
          <p:cNvSpPr/>
          <p:nvPr/>
        </p:nvSpPr>
        <p:spPr>
          <a:xfrm>
            <a:off x="11213200" y="294686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椭圆 86"/>
          <p:cNvSpPr/>
          <p:nvPr/>
        </p:nvSpPr>
        <p:spPr>
          <a:xfrm>
            <a:off x="9286418" y="328431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椭圆 87"/>
          <p:cNvSpPr/>
          <p:nvPr/>
        </p:nvSpPr>
        <p:spPr>
          <a:xfrm>
            <a:off x="10413099" y="3267988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矩形 117"/>
          <p:cNvSpPr/>
          <p:nvPr/>
        </p:nvSpPr>
        <p:spPr>
          <a:xfrm>
            <a:off x="10154567" y="4385610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矩形 118"/>
          <p:cNvSpPr/>
          <p:nvPr/>
        </p:nvSpPr>
        <p:spPr>
          <a:xfrm>
            <a:off x="9399831" y="4385609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矩形 119"/>
          <p:cNvSpPr/>
          <p:nvPr/>
        </p:nvSpPr>
        <p:spPr>
          <a:xfrm>
            <a:off x="10909308" y="4385609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椭圆 120"/>
          <p:cNvSpPr/>
          <p:nvPr/>
        </p:nvSpPr>
        <p:spPr>
          <a:xfrm>
            <a:off x="9444262" y="44110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椭圆 121"/>
          <p:cNvSpPr/>
          <p:nvPr/>
        </p:nvSpPr>
        <p:spPr>
          <a:xfrm>
            <a:off x="11371045" y="44110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椭圆 122"/>
          <p:cNvSpPr/>
          <p:nvPr/>
        </p:nvSpPr>
        <p:spPr>
          <a:xfrm>
            <a:off x="9444263" y="4764790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椭圆 123"/>
          <p:cNvSpPr/>
          <p:nvPr/>
        </p:nvSpPr>
        <p:spPr>
          <a:xfrm>
            <a:off x="9847304" y="4759963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8" name="直接箭头连接符 147"/>
          <p:cNvCxnSpPr>
            <a:stCxn id="4" idx="2"/>
            <a:endCxn id="54" idx="0"/>
          </p:cNvCxnSpPr>
          <p:nvPr/>
        </p:nvCxnSpPr>
        <p:spPr>
          <a:xfrm>
            <a:off x="6373586" y="898070"/>
            <a:ext cx="2405743" cy="53748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箭头连接符 156"/>
          <p:cNvCxnSpPr>
            <a:stCxn id="54" idx="2"/>
            <a:endCxn id="75" idx="0"/>
          </p:cNvCxnSpPr>
          <p:nvPr/>
        </p:nvCxnSpPr>
        <p:spPr>
          <a:xfrm flipH="1">
            <a:off x="7342421" y="2193470"/>
            <a:ext cx="1436908" cy="67900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箭头连接符 159"/>
          <p:cNvCxnSpPr>
            <a:stCxn id="54" idx="2"/>
            <a:endCxn id="82" idx="0"/>
          </p:cNvCxnSpPr>
          <p:nvPr/>
        </p:nvCxnSpPr>
        <p:spPr>
          <a:xfrm>
            <a:off x="8779329" y="2193470"/>
            <a:ext cx="1583879" cy="7116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箭头连接符 162"/>
          <p:cNvCxnSpPr>
            <a:stCxn id="82" idx="2"/>
            <a:endCxn id="118" idx="0"/>
          </p:cNvCxnSpPr>
          <p:nvPr/>
        </p:nvCxnSpPr>
        <p:spPr>
          <a:xfrm>
            <a:off x="10363208" y="3663052"/>
            <a:ext cx="157845" cy="72255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12477023" y="2185450"/>
            <a:ext cx="2862950" cy="2950058"/>
            <a:chOff x="12477023" y="2185450"/>
            <a:chExt cx="2862950" cy="2950058"/>
          </a:xfrm>
        </p:grpSpPr>
        <p:sp>
          <p:nvSpPr>
            <p:cNvPr id="103" name="矩形 102"/>
            <p:cNvSpPr/>
            <p:nvPr/>
          </p:nvSpPr>
          <p:spPr>
            <a:xfrm>
              <a:off x="13694416" y="2897114"/>
              <a:ext cx="732971" cy="75791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矩形 103"/>
            <p:cNvSpPr/>
            <p:nvPr/>
          </p:nvSpPr>
          <p:spPr>
            <a:xfrm>
              <a:off x="12939680" y="2897113"/>
              <a:ext cx="732971" cy="7579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矩形 104"/>
            <p:cNvSpPr/>
            <p:nvPr/>
          </p:nvSpPr>
          <p:spPr>
            <a:xfrm>
              <a:off x="14449157" y="2897113"/>
              <a:ext cx="732971" cy="75791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12984111" y="2922513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14910894" y="2938842"/>
              <a:ext cx="255305" cy="34895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12984112" y="3276294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4110793" y="3259968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矩形 109"/>
            <p:cNvSpPr/>
            <p:nvPr/>
          </p:nvSpPr>
          <p:spPr>
            <a:xfrm>
              <a:off x="13852261" y="4377590"/>
              <a:ext cx="732971" cy="757918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矩形 110"/>
            <p:cNvSpPr/>
            <p:nvPr/>
          </p:nvSpPr>
          <p:spPr>
            <a:xfrm>
              <a:off x="13097525" y="4377589"/>
              <a:ext cx="732971" cy="757918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矩形 111"/>
            <p:cNvSpPr/>
            <p:nvPr/>
          </p:nvSpPr>
          <p:spPr>
            <a:xfrm>
              <a:off x="14607002" y="4377589"/>
              <a:ext cx="732971" cy="75791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13141956" y="4402989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5068739" y="4402989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3141957" y="4756770"/>
              <a:ext cx="255305" cy="348954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13544998" y="4751943"/>
              <a:ext cx="255305" cy="348954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直接箭头连接符 116"/>
            <p:cNvCxnSpPr>
              <a:endCxn id="103" idx="0"/>
            </p:cNvCxnSpPr>
            <p:nvPr/>
          </p:nvCxnSpPr>
          <p:spPr>
            <a:xfrm>
              <a:off x="12477023" y="2185450"/>
              <a:ext cx="1583879" cy="711664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箭头连接符 145"/>
            <p:cNvCxnSpPr>
              <a:stCxn id="103" idx="2"/>
              <a:endCxn id="110" idx="0"/>
            </p:cNvCxnSpPr>
            <p:nvPr/>
          </p:nvCxnSpPr>
          <p:spPr>
            <a:xfrm>
              <a:off x="14060902" y="3655032"/>
              <a:ext cx="157845" cy="722558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983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35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39 3.7037E-6 L -0.30339 3.7037E-6 " pathEditMode="relative" rAng="0" ptsTypes="AA">
                                      <p:cBhvr>
                                        <p:cTn id="1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2" grpId="1" animBg="1"/>
      <p:bldP spid="83" grpId="0" animBg="1"/>
      <p:bldP spid="83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88" grpId="0" animBg="1"/>
      <p:bldP spid="88" grpId="1" animBg="1"/>
      <p:bldP spid="118" grpId="0" animBg="1"/>
      <p:bldP spid="118" grpId="1" animBg="1"/>
      <p:bldP spid="119" grpId="0" animBg="1"/>
      <p:bldP spid="119" grpId="1" animBg="1"/>
      <p:bldP spid="120" grpId="0" animBg="1"/>
      <p:bldP spid="120" grpId="1" animBg="1"/>
      <p:bldP spid="121" grpId="0" animBg="1"/>
      <p:bldP spid="121" grpId="1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25286"/>
            <a:ext cx="5183424" cy="455201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卷积（</a:t>
            </a:r>
            <a:r>
              <a:rPr lang="en-US" altLang="zh-CN" dirty="0" smtClean="0"/>
              <a:t>convolution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zh-CN" altLang="en-US" dirty="0" smtClean="0"/>
              <a:t>最大池化（</a:t>
            </a:r>
            <a:r>
              <a:rPr lang="en-US" altLang="zh-CN" dirty="0" smtClean="0"/>
              <a:t>max-pooling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5860993" y="3411710"/>
            <a:ext cx="1842247" cy="1183342"/>
          </a:xfrm>
          <a:prstGeom prst="rect">
            <a:avLst/>
          </a:prstGeom>
          <a:noFill/>
          <a:ln w="1016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07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神经网络基础：乘法、加法、激活函数、构造（卷积、池化）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48711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卷积的初衷</a:t>
            </a:r>
            <a:endParaRPr lang="en-US" altLang="zh-CN" dirty="0" smtClean="0"/>
          </a:p>
          <a:p>
            <a:endParaRPr lang="en-US" altLang="zh-CN" dirty="0" smtClean="0"/>
          </a:p>
          <a:p>
            <a:pPr lvl="1"/>
            <a:r>
              <a:rPr lang="zh-CN" altLang="en-US" dirty="0" smtClean="0"/>
              <a:t>对图像来说，全连接参数太多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比如</a:t>
            </a:r>
            <a:r>
              <a:rPr lang="en-US" altLang="zh-CN" dirty="0" smtClean="0"/>
              <a:t>200 × 200</a:t>
            </a:r>
            <a:r>
              <a:rPr lang="zh-CN" altLang="en-US" dirty="0" smtClean="0"/>
              <a:t>的图片，</a:t>
            </a:r>
            <a:r>
              <a:rPr lang="zh-CN" altLang="en-US" dirty="0"/>
              <a:t>一</a:t>
            </a:r>
            <a:r>
              <a:rPr lang="zh-CN" altLang="en-US" dirty="0" smtClean="0"/>
              <a:t>个神经元需要</a:t>
            </a:r>
            <a:r>
              <a:rPr lang="en-US" altLang="zh-CN" dirty="0" smtClean="0"/>
              <a:t>40,000</a:t>
            </a:r>
            <a:r>
              <a:rPr lang="zh-CN" altLang="en-US" dirty="0" smtClean="0"/>
              <a:t>个参数</a:t>
            </a:r>
            <a:endParaRPr lang="en-US" altLang="zh-CN" dirty="0" smtClean="0"/>
          </a:p>
          <a:p>
            <a:pPr lvl="2"/>
            <a:endParaRPr lang="en-US" altLang="zh-CN" dirty="0" smtClean="0"/>
          </a:p>
          <a:p>
            <a:pPr lvl="2"/>
            <a:r>
              <a:rPr lang="zh-CN" altLang="en-US" dirty="0" smtClean="0"/>
              <a:t>图片上距离比较远的像素的直接关系并不强烈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endParaRPr lang="en-US" altLang="zh-CN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7588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nn_Convolution_schemati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3644" y="1627632"/>
            <a:ext cx="501015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1408177" y="475488"/>
            <a:ext cx="87050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/>
              <a:t>卷积：乘法和加法（矩形区域、移动进行）</a:t>
            </a:r>
            <a:endParaRPr lang="en-US" sz="3200" b="1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/>
          </p:nvPr>
        </p:nvGraphicFramePr>
        <p:xfrm>
          <a:off x="2013714" y="2431863"/>
          <a:ext cx="1936494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5498">
                  <a:extLst>
                    <a:ext uri="{9D8B030D-6E8A-4147-A177-3AD203B41FA5}">
                      <a16:colId xmlns:a16="http://schemas.microsoft.com/office/drawing/2014/main" val="210698116"/>
                    </a:ext>
                  </a:extLst>
                </a:gridCol>
                <a:gridCol w="645498">
                  <a:extLst>
                    <a:ext uri="{9D8B030D-6E8A-4147-A177-3AD203B41FA5}">
                      <a16:colId xmlns:a16="http://schemas.microsoft.com/office/drawing/2014/main" val="485922064"/>
                    </a:ext>
                  </a:extLst>
                </a:gridCol>
                <a:gridCol w="645498">
                  <a:extLst>
                    <a:ext uri="{9D8B030D-6E8A-4147-A177-3AD203B41FA5}">
                      <a16:colId xmlns:a16="http://schemas.microsoft.com/office/drawing/2014/main" val="2471594877"/>
                    </a:ext>
                  </a:extLst>
                </a:gridCol>
              </a:tblGrid>
              <a:tr h="615843"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95398"/>
                  </a:ext>
                </a:extLst>
              </a:tr>
              <a:tr h="615843"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7156457"/>
                  </a:ext>
                </a:extLst>
              </a:tr>
              <a:tr h="615843"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0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smtClean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en-US" sz="36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32340"/>
                  </a:ext>
                </a:extLst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602710" y="1462599"/>
            <a:ext cx="3749040" cy="8595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/>
              <a:t>需要学习的参数</a:t>
            </a:r>
            <a:endParaRPr lang="en-US" sz="3600" dirty="0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062738" y="5283645"/>
            <a:ext cx="10385550" cy="1153732"/>
          </a:xfrm>
        </p:spPr>
        <p:txBody>
          <a:bodyPr>
            <a:normAutofit/>
          </a:bodyPr>
          <a:lstStyle/>
          <a:p>
            <a:pPr lvl="1"/>
            <a:r>
              <a:rPr lang="zh-CN" altLang="en-US" dirty="0" smtClean="0"/>
              <a:t>普通神经元：多对一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卷积神经元：多对多（</a:t>
            </a:r>
            <a:r>
              <a:rPr lang="en-US" altLang="zh-CN" dirty="0" smtClean="0"/>
              <a:t>5×5</a:t>
            </a:r>
            <a:r>
              <a:rPr lang="zh-CN" altLang="en-US" dirty="0" smtClean="0"/>
              <a:t>）</a:t>
            </a:r>
            <a:r>
              <a:rPr lang="en-US" altLang="zh-CN" dirty="0" smtClean="0"/>
              <a:t>--</a:t>
            </a:r>
            <a:r>
              <a:rPr lang="zh-CN" altLang="en-US" dirty="0" smtClean="0"/>
              <a:t>（</a:t>
            </a:r>
            <a:r>
              <a:rPr lang="en-US" altLang="zh-CN" dirty="0" smtClean="0"/>
              <a:t>3×3</a:t>
            </a:r>
            <a:r>
              <a:rPr lang="zh-CN" altLang="en-US" dirty="0" smtClean="0"/>
              <a:t>）卷积  </a:t>
            </a:r>
            <a:r>
              <a:rPr lang="en-US" altLang="zh-CN" dirty="0" smtClean="0">
                <a:sym typeface="Wingdings" panose="05000000000000000000" pitchFamily="2" charset="2"/>
              </a:rPr>
              <a:t>--&gt; </a:t>
            </a:r>
            <a:r>
              <a:rPr lang="zh-CN" altLang="en-US" dirty="0" smtClean="0">
                <a:sym typeface="Wingdings" panose="05000000000000000000" pitchFamily="2" charset="2"/>
              </a:rPr>
              <a:t>（</a:t>
            </a:r>
            <a:r>
              <a:rPr lang="en-US" altLang="zh-CN" dirty="0" smtClean="0">
                <a:sym typeface="Wingdings" panose="05000000000000000000" pitchFamily="2" charset="2"/>
              </a:rPr>
              <a:t>3×3</a:t>
            </a:r>
            <a:r>
              <a:rPr lang="zh-CN" altLang="en-US" dirty="0" smtClean="0">
                <a:sym typeface="Wingdings" panose="05000000000000000000" pitchFamily="2" charset="2"/>
              </a:rPr>
              <a:t>）</a:t>
            </a:r>
            <a:endParaRPr lang="en-US" altLang="zh-CN" dirty="0" smtClean="0">
              <a:sym typeface="Wingdings" panose="05000000000000000000" pitchFamily="2" charset="2"/>
            </a:endParaRPr>
          </a:p>
          <a:p>
            <a:pPr lvl="2"/>
            <a:r>
              <a:rPr lang="zh-CN" altLang="en-US" dirty="0" smtClean="0">
                <a:sym typeface="Wingdings" panose="05000000000000000000" pitchFamily="2" charset="2"/>
              </a:rPr>
              <a:t>参数为</a:t>
            </a:r>
            <a:r>
              <a:rPr lang="en-US" altLang="zh-CN" dirty="0" smtClean="0">
                <a:sym typeface="Wingdings" panose="05000000000000000000" pitchFamily="2" charset="2"/>
              </a:rPr>
              <a:t>9</a:t>
            </a:r>
            <a:r>
              <a:rPr lang="zh-CN" altLang="en-US" dirty="0" smtClean="0">
                <a:sym typeface="Wingdings" panose="05000000000000000000" pitchFamily="2" charset="2"/>
              </a:rPr>
              <a:t>个</a:t>
            </a:r>
            <a:endParaRPr lang="en-US" altLang="zh-CN" dirty="0"/>
          </a:p>
          <a:p>
            <a:endParaRPr lang="en-US" altLang="zh-CN" dirty="0" smtClean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88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08177" y="475488"/>
            <a:ext cx="87050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 smtClean="0"/>
              <a:t>卷积：乘法和加法（矩形区域、移动进行）</a:t>
            </a:r>
            <a:endParaRPr lang="en-US" sz="3200" b="1" dirty="0"/>
          </a:p>
        </p:txBody>
      </p:sp>
      <p:pic>
        <p:nvPicPr>
          <p:cNvPr id="5" name="Picture 2" descr="http://img.blog.csdn.net/20151012211045222?watermark/2/text/aHR0cDovL2Jsb2cuY3Nkbi5uZXQv/font/5a6L5L2T/fontsize/400/fill/I0JBQkFCMA==/dissolve/70/gravity/Center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6214" y="1371600"/>
            <a:ext cx="6421353" cy="506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89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Max-pooling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取区域最大值</a:t>
            </a:r>
            <a:endParaRPr lang="en-US" altLang="zh-CN" dirty="0" smtClean="0"/>
          </a:p>
        </p:txBody>
      </p:sp>
      <p:pic>
        <p:nvPicPr>
          <p:cNvPr id="4" name="Picture 4" descr="cnn_Pooling_schemati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054" y="1825625"/>
            <a:ext cx="7400925" cy="4267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40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卷积神经网络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卷积：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四处寻找有用模式</a:t>
            </a:r>
            <a:endParaRPr lang="en-US" altLang="zh-CN" dirty="0" smtClean="0"/>
          </a:p>
          <a:p>
            <a:pPr lvl="1"/>
            <a:endParaRPr lang="en-US" dirty="0"/>
          </a:p>
          <a:p>
            <a:r>
              <a:rPr lang="en-US" dirty="0" smtClean="0"/>
              <a:t>Max-pooling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找到有用模式的</a:t>
            </a:r>
            <a:r>
              <a:rPr lang="zh-CN" altLang="en-US" dirty="0"/>
              <a:t>高点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92" y="4662619"/>
            <a:ext cx="11549320" cy="164928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199069" y="4158350"/>
            <a:ext cx="1318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VGG NET 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1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卷积神经网络求解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与线性模型以及多层感知机一样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61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以卷积神经网络来从棋盘映射到输赢预测以及落子策略（概率）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1" t="17232" r="7270" b="15421"/>
          <a:stretch/>
        </p:blipFill>
        <p:spPr>
          <a:xfrm>
            <a:off x="1770434" y="2479202"/>
            <a:ext cx="6926094" cy="396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28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以卷积神经网络来从棋盘映射到输赢预测以及落子策略（概率）</a:t>
            </a:r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29" t="32984" r="29740" b="18959"/>
          <a:stretch/>
        </p:blipFill>
        <p:spPr>
          <a:xfrm>
            <a:off x="676376" y="3016419"/>
            <a:ext cx="2276273" cy="1964987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533089" y="3618690"/>
            <a:ext cx="2178996" cy="10505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/>
              <a:t>巨大卷积神经网络</a:t>
            </a:r>
            <a:endParaRPr lang="en-US" sz="3200" b="1" dirty="0"/>
          </a:p>
        </p:txBody>
      </p:sp>
      <p:cxnSp>
        <p:nvCxnSpPr>
          <p:cNvPr id="8" name="直接箭头连接符 7"/>
          <p:cNvCxnSpPr>
            <a:endCxn id="7" idx="1"/>
          </p:cNvCxnSpPr>
          <p:nvPr/>
        </p:nvCxnSpPr>
        <p:spPr>
          <a:xfrm>
            <a:off x="2790825" y="4133850"/>
            <a:ext cx="1742264" cy="10133"/>
          </a:xfrm>
          <a:prstGeom prst="straightConnector1">
            <a:avLst/>
          </a:prstGeom>
          <a:ln w="1778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V="1">
            <a:off x="6712085" y="3016419"/>
            <a:ext cx="1807801" cy="1112364"/>
          </a:xfrm>
          <a:prstGeom prst="straightConnector1">
            <a:avLst/>
          </a:prstGeom>
          <a:ln w="1778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712085" y="4231897"/>
            <a:ext cx="1807801" cy="1399646"/>
          </a:xfrm>
          <a:prstGeom prst="straightConnector1">
            <a:avLst/>
          </a:prstGeom>
          <a:ln w="177800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8519886" y="2513026"/>
            <a:ext cx="2178996" cy="10505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/>
              <a:t>输赢预测</a:t>
            </a:r>
            <a:endParaRPr lang="en-US" altLang="zh-CN" sz="3200" b="1" dirty="0" smtClean="0"/>
          </a:p>
          <a:p>
            <a:pPr algn="ctr"/>
            <a:r>
              <a:rPr lang="en-US" sz="3200" b="1" dirty="0" smtClean="0"/>
              <a:t>[-1, 1]</a:t>
            </a:r>
            <a:endParaRPr lang="en-US" sz="3200" b="1" dirty="0"/>
          </a:p>
        </p:txBody>
      </p:sp>
      <p:sp>
        <p:nvSpPr>
          <p:cNvPr id="15" name="矩形 14"/>
          <p:cNvSpPr/>
          <p:nvPr/>
        </p:nvSpPr>
        <p:spPr>
          <a:xfrm>
            <a:off x="8519886" y="5106250"/>
            <a:ext cx="2178996" cy="10505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 smtClean="0"/>
              <a:t>可行位置</a:t>
            </a:r>
            <a:endParaRPr lang="en-US" altLang="zh-CN" sz="3200" b="1" dirty="0" smtClean="0"/>
          </a:p>
          <a:p>
            <a:pPr algn="ctr"/>
            <a:r>
              <a:rPr lang="zh-CN" altLang="en-US" sz="3200" b="1" dirty="0" smtClean="0"/>
              <a:t>落子概率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41331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不论输赢预测还是落子策略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>
                <a:solidFill>
                  <a:srgbClr val="FF0000"/>
                </a:solidFill>
              </a:rPr>
              <a:t>缺标签啊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54653"/>
            <a:ext cx="3472543" cy="4351338"/>
          </a:xfrm>
        </p:spPr>
        <p:txBody>
          <a:bodyPr/>
          <a:lstStyle/>
          <a:p>
            <a:r>
              <a:rPr lang="zh-CN" altLang="en-US" dirty="0" smtClean="0"/>
              <a:t>人工标？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太耗费时间</a:t>
            </a:r>
            <a:endParaRPr lang="en-US" altLang="zh-CN" dirty="0" smtClean="0"/>
          </a:p>
          <a:p>
            <a:pPr lvl="1"/>
            <a:endParaRPr lang="en-US" dirty="0"/>
          </a:p>
          <a:p>
            <a:pPr lvl="1"/>
            <a:r>
              <a:rPr lang="zh-CN" altLang="en-US" dirty="0" smtClean="0"/>
              <a:t>标的水准堪忧</a:t>
            </a:r>
            <a:endParaRPr 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5156200" y="1673225"/>
            <a:ext cx="42780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回想四蛋博弈</a:t>
            </a:r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r>
              <a:rPr lang="zh-CN" altLang="en-US" dirty="0" smtClean="0"/>
              <a:t>通过结局反推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2"/>
            <a:r>
              <a:rPr lang="zh-CN" altLang="en-US" dirty="0" smtClean="0"/>
              <a:t>得到状态下输赢情况</a:t>
            </a:r>
            <a:endParaRPr lang="en-US" altLang="zh-CN" dirty="0" smtClean="0"/>
          </a:p>
          <a:p>
            <a:pPr lvl="2"/>
            <a:endParaRPr lang="en-US" altLang="zh-CN" dirty="0"/>
          </a:p>
          <a:p>
            <a:pPr lvl="2"/>
            <a:r>
              <a:rPr lang="zh-CN" altLang="en-US" dirty="0" smtClean="0"/>
              <a:t>状态下最优策略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pPr lvl="1"/>
            <a:endParaRPr lang="en-US" altLang="zh-CN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5244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3619500" cy="1325563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状态枚举</a:t>
            </a:r>
            <a:endParaRPr 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6007100" y="1401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5252364" y="1401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6761841" y="1401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6064247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6423473" y="1655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6064248" y="51933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6423477" y="5030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矩形 46"/>
          <p:cNvSpPr/>
          <p:nvPr/>
        </p:nvSpPr>
        <p:spPr>
          <a:xfrm>
            <a:off x="3367328" y="1484539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矩形 47"/>
          <p:cNvSpPr/>
          <p:nvPr/>
        </p:nvSpPr>
        <p:spPr>
          <a:xfrm>
            <a:off x="2612592" y="1484538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矩形 48"/>
          <p:cNvSpPr/>
          <p:nvPr/>
        </p:nvSpPr>
        <p:spPr>
          <a:xfrm>
            <a:off x="4122069" y="1484538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/>
          <p:cNvSpPr/>
          <p:nvPr/>
        </p:nvSpPr>
        <p:spPr>
          <a:xfrm>
            <a:off x="2640697" y="1509938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椭圆 50"/>
          <p:cNvSpPr/>
          <p:nvPr/>
        </p:nvSpPr>
        <p:spPr>
          <a:xfrm>
            <a:off x="3783701" y="1509938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椭圆 51"/>
          <p:cNvSpPr/>
          <p:nvPr/>
        </p:nvSpPr>
        <p:spPr>
          <a:xfrm>
            <a:off x="3424476" y="186371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椭圆 52"/>
          <p:cNvSpPr/>
          <p:nvPr/>
        </p:nvSpPr>
        <p:spPr>
          <a:xfrm>
            <a:off x="3783705" y="186372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矩形 53"/>
          <p:cNvSpPr/>
          <p:nvPr/>
        </p:nvSpPr>
        <p:spPr>
          <a:xfrm>
            <a:off x="8412843" y="143555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矩形 54"/>
          <p:cNvSpPr/>
          <p:nvPr/>
        </p:nvSpPr>
        <p:spPr>
          <a:xfrm>
            <a:off x="7658107" y="143555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矩形 55"/>
          <p:cNvSpPr/>
          <p:nvPr/>
        </p:nvSpPr>
        <p:spPr>
          <a:xfrm>
            <a:off x="9167584" y="143555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椭圆 56"/>
          <p:cNvSpPr/>
          <p:nvPr/>
        </p:nvSpPr>
        <p:spPr>
          <a:xfrm>
            <a:off x="7718866" y="1460951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椭圆 57"/>
          <p:cNvSpPr/>
          <p:nvPr/>
        </p:nvSpPr>
        <p:spPr>
          <a:xfrm>
            <a:off x="8829216" y="146095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椭圆 58"/>
          <p:cNvSpPr/>
          <p:nvPr/>
        </p:nvSpPr>
        <p:spPr>
          <a:xfrm>
            <a:off x="7718867" y="181473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椭圆 59"/>
          <p:cNvSpPr/>
          <p:nvPr/>
        </p:nvSpPr>
        <p:spPr>
          <a:xfrm>
            <a:off x="8829220" y="179840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矩形 60"/>
          <p:cNvSpPr/>
          <p:nvPr/>
        </p:nvSpPr>
        <p:spPr>
          <a:xfrm>
            <a:off x="1228261" y="2839817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矩形 61"/>
          <p:cNvSpPr/>
          <p:nvPr/>
        </p:nvSpPr>
        <p:spPr>
          <a:xfrm>
            <a:off x="473525" y="2839816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矩形 62"/>
          <p:cNvSpPr/>
          <p:nvPr/>
        </p:nvSpPr>
        <p:spPr>
          <a:xfrm>
            <a:off x="1983002" y="2839816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椭圆 63"/>
          <p:cNvSpPr/>
          <p:nvPr/>
        </p:nvSpPr>
        <p:spPr>
          <a:xfrm>
            <a:off x="517954" y="286521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椭圆 64"/>
          <p:cNvSpPr/>
          <p:nvPr/>
        </p:nvSpPr>
        <p:spPr>
          <a:xfrm>
            <a:off x="2412082" y="288154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椭圆 65"/>
          <p:cNvSpPr/>
          <p:nvPr/>
        </p:nvSpPr>
        <p:spPr>
          <a:xfrm>
            <a:off x="1285409" y="3218997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椭圆 66"/>
          <p:cNvSpPr/>
          <p:nvPr/>
        </p:nvSpPr>
        <p:spPr>
          <a:xfrm>
            <a:off x="1644638" y="320267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矩形 67"/>
          <p:cNvSpPr/>
          <p:nvPr/>
        </p:nvSpPr>
        <p:spPr>
          <a:xfrm>
            <a:off x="4167398" y="2856151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矩形 68"/>
          <p:cNvSpPr/>
          <p:nvPr/>
        </p:nvSpPr>
        <p:spPr>
          <a:xfrm>
            <a:off x="3412662" y="2856150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矩形 69"/>
          <p:cNvSpPr/>
          <p:nvPr/>
        </p:nvSpPr>
        <p:spPr>
          <a:xfrm>
            <a:off x="4922139" y="2856150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椭圆 70"/>
          <p:cNvSpPr/>
          <p:nvPr/>
        </p:nvSpPr>
        <p:spPr>
          <a:xfrm>
            <a:off x="3457098" y="2881550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椭圆 71"/>
          <p:cNvSpPr/>
          <p:nvPr/>
        </p:nvSpPr>
        <p:spPr>
          <a:xfrm>
            <a:off x="5351225" y="2881550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椭圆 72"/>
          <p:cNvSpPr/>
          <p:nvPr/>
        </p:nvSpPr>
        <p:spPr>
          <a:xfrm>
            <a:off x="4224546" y="3235331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椭圆 73"/>
          <p:cNvSpPr/>
          <p:nvPr/>
        </p:nvSpPr>
        <p:spPr>
          <a:xfrm>
            <a:off x="5351229" y="321900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矩形 74"/>
          <p:cNvSpPr/>
          <p:nvPr/>
        </p:nvSpPr>
        <p:spPr>
          <a:xfrm>
            <a:off x="6975935" y="287247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矩形 75"/>
          <p:cNvSpPr/>
          <p:nvPr/>
        </p:nvSpPr>
        <p:spPr>
          <a:xfrm>
            <a:off x="6221199" y="287247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矩形 76"/>
          <p:cNvSpPr/>
          <p:nvPr/>
        </p:nvSpPr>
        <p:spPr>
          <a:xfrm>
            <a:off x="7730676" y="287247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椭圆 77"/>
          <p:cNvSpPr/>
          <p:nvPr/>
        </p:nvSpPr>
        <p:spPr>
          <a:xfrm>
            <a:off x="6265629" y="289787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椭圆 78"/>
          <p:cNvSpPr/>
          <p:nvPr/>
        </p:nvSpPr>
        <p:spPr>
          <a:xfrm>
            <a:off x="8159753" y="289787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椭圆 79"/>
          <p:cNvSpPr/>
          <p:nvPr/>
        </p:nvSpPr>
        <p:spPr>
          <a:xfrm>
            <a:off x="6265630" y="3251656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椭圆 80"/>
          <p:cNvSpPr/>
          <p:nvPr/>
        </p:nvSpPr>
        <p:spPr>
          <a:xfrm>
            <a:off x="8159757" y="3251659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矩形 81"/>
          <p:cNvSpPr/>
          <p:nvPr/>
        </p:nvSpPr>
        <p:spPr>
          <a:xfrm>
            <a:off x="9996722" y="2905134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矩形 82"/>
          <p:cNvSpPr/>
          <p:nvPr/>
        </p:nvSpPr>
        <p:spPr>
          <a:xfrm>
            <a:off x="9241986" y="2905133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矩形 83"/>
          <p:cNvSpPr/>
          <p:nvPr/>
        </p:nvSpPr>
        <p:spPr>
          <a:xfrm>
            <a:off x="10751463" y="2905133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椭圆 84"/>
          <p:cNvSpPr/>
          <p:nvPr/>
        </p:nvSpPr>
        <p:spPr>
          <a:xfrm>
            <a:off x="9286417" y="2930533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椭圆 85"/>
          <p:cNvSpPr/>
          <p:nvPr/>
        </p:nvSpPr>
        <p:spPr>
          <a:xfrm>
            <a:off x="11213200" y="294686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椭圆 86"/>
          <p:cNvSpPr/>
          <p:nvPr/>
        </p:nvSpPr>
        <p:spPr>
          <a:xfrm>
            <a:off x="9286418" y="328431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椭圆 87"/>
          <p:cNvSpPr/>
          <p:nvPr/>
        </p:nvSpPr>
        <p:spPr>
          <a:xfrm>
            <a:off x="10413099" y="3267988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矩形 95"/>
          <p:cNvSpPr/>
          <p:nvPr/>
        </p:nvSpPr>
        <p:spPr>
          <a:xfrm>
            <a:off x="6001649" y="4478132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矩形 96"/>
          <p:cNvSpPr/>
          <p:nvPr/>
        </p:nvSpPr>
        <p:spPr>
          <a:xfrm>
            <a:off x="5246913" y="4478131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矩形 97"/>
          <p:cNvSpPr/>
          <p:nvPr/>
        </p:nvSpPr>
        <p:spPr>
          <a:xfrm>
            <a:off x="6756390" y="4478131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椭圆 98"/>
          <p:cNvSpPr/>
          <p:nvPr/>
        </p:nvSpPr>
        <p:spPr>
          <a:xfrm>
            <a:off x="5291349" y="448720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椭圆 99"/>
          <p:cNvSpPr/>
          <p:nvPr/>
        </p:nvSpPr>
        <p:spPr>
          <a:xfrm>
            <a:off x="7185476" y="4487202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椭圆 100"/>
          <p:cNvSpPr/>
          <p:nvPr/>
        </p:nvSpPr>
        <p:spPr>
          <a:xfrm>
            <a:off x="5275026" y="4857312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椭圆 101"/>
          <p:cNvSpPr/>
          <p:nvPr/>
        </p:nvSpPr>
        <p:spPr>
          <a:xfrm>
            <a:off x="7185480" y="485731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矩形 117"/>
          <p:cNvSpPr/>
          <p:nvPr/>
        </p:nvSpPr>
        <p:spPr>
          <a:xfrm>
            <a:off x="10154567" y="4385610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矩形 118"/>
          <p:cNvSpPr/>
          <p:nvPr/>
        </p:nvSpPr>
        <p:spPr>
          <a:xfrm>
            <a:off x="9399831" y="4385609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矩形 119"/>
          <p:cNvSpPr/>
          <p:nvPr/>
        </p:nvSpPr>
        <p:spPr>
          <a:xfrm>
            <a:off x="10909308" y="4385609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椭圆 120"/>
          <p:cNvSpPr/>
          <p:nvPr/>
        </p:nvSpPr>
        <p:spPr>
          <a:xfrm>
            <a:off x="9444262" y="44110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椭圆 121"/>
          <p:cNvSpPr/>
          <p:nvPr/>
        </p:nvSpPr>
        <p:spPr>
          <a:xfrm>
            <a:off x="11371045" y="44110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椭圆 122"/>
          <p:cNvSpPr/>
          <p:nvPr/>
        </p:nvSpPr>
        <p:spPr>
          <a:xfrm>
            <a:off x="9444263" y="4764790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椭圆 123"/>
          <p:cNvSpPr/>
          <p:nvPr/>
        </p:nvSpPr>
        <p:spPr>
          <a:xfrm>
            <a:off x="9847304" y="4759963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矩形 124"/>
          <p:cNvSpPr/>
          <p:nvPr/>
        </p:nvSpPr>
        <p:spPr>
          <a:xfrm>
            <a:off x="907128" y="449445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矩形 125"/>
          <p:cNvSpPr/>
          <p:nvPr/>
        </p:nvSpPr>
        <p:spPr>
          <a:xfrm>
            <a:off x="152392" y="449445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矩形 126"/>
          <p:cNvSpPr/>
          <p:nvPr/>
        </p:nvSpPr>
        <p:spPr>
          <a:xfrm>
            <a:off x="1661869" y="449445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椭圆 127"/>
          <p:cNvSpPr/>
          <p:nvPr/>
        </p:nvSpPr>
        <p:spPr>
          <a:xfrm>
            <a:off x="196821" y="451985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椭圆 128"/>
          <p:cNvSpPr/>
          <p:nvPr/>
        </p:nvSpPr>
        <p:spPr>
          <a:xfrm>
            <a:off x="2090949" y="453618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椭圆 129"/>
          <p:cNvSpPr/>
          <p:nvPr/>
        </p:nvSpPr>
        <p:spPr>
          <a:xfrm>
            <a:off x="196819" y="488996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椭圆 130"/>
          <p:cNvSpPr/>
          <p:nvPr/>
        </p:nvSpPr>
        <p:spPr>
          <a:xfrm>
            <a:off x="556048" y="4873639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矩形 131"/>
          <p:cNvSpPr/>
          <p:nvPr/>
        </p:nvSpPr>
        <p:spPr>
          <a:xfrm>
            <a:off x="3421738" y="4478126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矩形 132"/>
          <p:cNvSpPr/>
          <p:nvPr/>
        </p:nvSpPr>
        <p:spPr>
          <a:xfrm>
            <a:off x="2667002" y="4478125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矩形 133"/>
          <p:cNvSpPr/>
          <p:nvPr/>
        </p:nvSpPr>
        <p:spPr>
          <a:xfrm>
            <a:off x="4176479" y="4478125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椭圆 134"/>
          <p:cNvSpPr/>
          <p:nvPr/>
        </p:nvSpPr>
        <p:spPr>
          <a:xfrm>
            <a:off x="2711431" y="4503525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椭圆 135"/>
          <p:cNvSpPr/>
          <p:nvPr/>
        </p:nvSpPr>
        <p:spPr>
          <a:xfrm>
            <a:off x="4605559" y="451985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椭圆 136"/>
          <p:cNvSpPr/>
          <p:nvPr/>
        </p:nvSpPr>
        <p:spPr>
          <a:xfrm>
            <a:off x="2695108" y="4873635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椭圆 137"/>
          <p:cNvSpPr/>
          <p:nvPr/>
        </p:nvSpPr>
        <p:spPr>
          <a:xfrm>
            <a:off x="3838115" y="4857309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矩形 138"/>
          <p:cNvSpPr/>
          <p:nvPr/>
        </p:nvSpPr>
        <p:spPr>
          <a:xfrm>
            <a:off x="3476164" y="5806185"/>
            <a:ext cx="732971" cy="7579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矩形 139"/>
          <p:cNvSpPr/>
          <p:nvPr/>
        </p:nvSpPr>
        <p:spPr>
          <a:xfrm>
            <a:off x="2721428" y="5806184"/>
            <a:ext cx="732971" cy="757918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矩形 140"/>
          <p:cNvSpPr/>
          <p:nvPr/>
        </p:nvSpPr>
        <p:spPr>
          <a:xfrm>
            <a:off x="4230905" y="5806184"/>
            <a:ext cx="732971" cy="757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椭圆 141"/>
          <p:cNvSpPr/>
          <p:nvPr/>
        </p:nvSpPr>
        <p:spPr>
          <a:xfrm>
            <a:off x="2765857" y="583158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椭圆 142"/>
          <p:cNvSpPr/>
          <p:nvPr/>
        </p:nvSpPr>
        <p:spPr>
          <a:xfrm>
            <a:off x="4659985" y="5847913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椭圆 143"/>
          <p:cNvSpPr/>
          <p:nvPr/>
        </p:nvSpPr>
        <p:spPr>
          <a:xfrm>
            <a:off x="2749534" y="6201694"/>
            <a:ext cx="255305" cy="348954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椭圆 144"/>
          <p:cNvSpPr/>
          <p:nvPr/>
        </p:nvSpPr>
        <p:spPr>
          <a:xfrm>
            <a:off x="4659995" y="6201697"/>
            <a:ext cx="255305" cy="3489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7" name="直接箭头连接符 146"/>
          <p:cNvCxnSpPr>
            <a:stCxn id="4" idx="2"/>
            <a:endCxn id="47" idx="0"/>
          </p:cNvCxnSpPr>
          <p:nvPr/>
        </p:nvCxnSpPr>
        <p:spPr>
          <a:xfrm flipH="1">
            <a:off x="3733814" y="898070"/>
            <a:ext cx="2639772" cy="586469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>
            <a:stCxn id="4" idx="2"/>
            <a:endCxn id="54" idx="0"/>
          </p:cNvCxnSpPr>
          <p:nvPr/>
        </p:nvCxnSpPr>
        <p:spPr>
          <a:xfrm>
            <a:off x="6373586" y="898070"/>
            <a:ext cx="2405743" cy="53748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/>
          <p:cNvCxnSpPr>
            <a:stCxn id="47" idx="2"/>
            <a:endCxn id="61" idx="0"/>
          </p:cNvCxnSpPr>
          <p:nvPr/>
        </p:nvCxnSpPr>
        <p:spPr>
          <a:xfrm flipH="1">
            <a:off x="1594747" y="2242457"/>
            <a:ext cx="2139067" cy="59736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47" idx="2"/>
            <a:endCxn id="68" idx="0"/>
          </p:cNvCxnSpPr>
          <p:nvPr/>
        </p:nvCxnSpPr>
        <p:spPr>
          <a:xfrm>
            <a:off x="3733814" y="2242457"/>
            <a:ext cx="800070" cy="61369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箭头连接符 156"/>
          <p:cNvCxnSpPr>
            <a:stCxn id="54" idx="2"/>
            <a:endCxn id="75" idx="0"/>
          </p:cNvCxnSpPr>
          <p:nvPr/>
        </p:nvCxnSpPr>
        <p:spPr>
          <a:xfrm flipH="1">
            <a:off x="7342421" y="2193470"/>
            <a:ext cx="1436908" cy="67900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箭头连接符 159"/>
          <p:cNvCxnSpPr>
            <a:stCxn id="54" idx="2"/>
            <a:endCxn id="82" idx="0"/>
          </p:cNvCxnSpPr>
          <p:nvPr/>
        </p:nvCxnSpPr>
        <p:spPr>
          <a:xfrm>
            <a:off x="8779329" y="2193470"/>
            <a:ext cx="1583879" cy="71166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箭头连接符 162"/>
          <p:cNvCxnSpPr>
            <a:stCxn id="82" idx="2"/>
            <a:endCxn id="118" idx="0"/>
          </p:cNvCxnSpPr>
          <p:nvPr/>
        </p:nvCxnSpPr>
        <p:spPr>
          <a:xfrm>
            <a:off x="10363208" y="3663052"/>
            <a:ext cx="157845" cy="72255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箭头连接符 165"/>
          <p:cNvCxnSpPr>
            <a:stCxn id="68" idx="2"/>
            <a:endCxn id="96" idx="0"/>
          </p:cNvCxnSpPr>
          <p:nvPr/>
        </p:nvCxnSpPr>
        <p:spPr>
          <a:xfrm>
            <a:off x="4533884" y="3614069"/>
            <a:ext cx="1834251" cy="86406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箭头连接符 168"/>
          <p:cNvCxnSpPr>
            <a:stCxn id="61" idx="2"/>
            <a:endCxn id="125" idx="0"/>
          </p:cNvCxnSpPr>
          <p:nvPr/>
        </p:nvCxnSpPr>
        <p:spPr>
          <a:xfrm flipH="1">
            <a:off x="1273614" y="3597735"/>
            <a:ext cx="321133" cy="89672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箭头连接符 171"/>
          <p:cNvCxnSpPr>
            <a:endCxn id="132" idx="0"/>
          </p:cNvCxnSpPr>
          <p:nvPr/>
        </p:nvCxnSpPr>
        <p:spPr>
          <a:xfrm>
            <a:off x="1582965" y="3567953"/>
            <a:ext cx="2205259" cy="91017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箭头连接符 173"/>
          <p:cNvCxnSpPr>
            <a:endCxn id="139" idx="0"/>
          </p:cNvCxnSpPr>
          <p:nvPr/>
        </p:nvCxnSpPr>
        <p:spPr>
          <a:xfrm flipH="1">
            <a:off x="3842650" y="5219418"/>
            <a:ext cx="80756" cy="586767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0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系列方法组成部分</a:t>
            </a:r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742950" y="2190750"/>
            <a:ext cx="4095750" cy="19431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当前赢家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34250" y="2213769"/>
            <a:ext cx="4648200" cy="1755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落子方式（概率）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62500" y="4651375"/>
            <a:ext cx="2705100" cy="17557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状态如何列举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短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细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好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</p:txBody>
      </p:sp>
      <p:cxnSp>
        <p:nvCxnSpPr>
          <p:cNvPr id="9" name="直接箭头连接符 8"/>
          <p:cNvCxnSpPr>
            <a:stCxn id="4" idx="2"/>
            <a:endCxn id="6" idx="1"/>
          </p:cNvCxnSpPr>
          <p:nvPr/>
        </p:nvCxnSpPr>
        <p:spPr>
          <a:xfrm>
            <a:off x="2790825" y="4133850"/>
            <a:ext cx="1971675" cy="1395413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3"/>
          </p:cNvCxnSpPr>
          <p:nvPr/>
        </p:nvCxnSpPr>
        <p:spPr>
          <a:xfrm flipH="1">
            <a:off x="7467600" y="3969544"/>
            <a:ext cx="2190750" cy="1559719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0"/>
            <a:endCxn id="4" idx="3"/>
          </p:cNvCxnSpPr>
          <p:nvPr/>
        </p:nvCxnSpPr>
        <p:spPr>
          <a:xfrm flipH="1" flipV="1">
            <a:off x="4838700" y="3162300"/>
            <a:ext cx="1276350" cy="1489075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0"/>
            <a:endCxn id="5" idx="1"/>
          </p:cNvCxnSpPr>
          <p:nvPr/>
        </p:nvCxnSpPr>
        <p:spPr>
          <a:xfrm flipV="1">
            <a:off x="6115050" y="3091657"/>
            <a:ext cx="1219200" cy="1559718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655590" y="2284412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>
                    <a:lumMod val="75000"/>
                  </a:schemeClr>
                </a:solidFill>
              </a:rPr>
              <a:t>缺标签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992567" y="2277158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>
                    <a:lumMod val="75000"/>
                  </a:schemeClr>
                </a:solidFill>
              </a:rPr>
              <a:t>缺标签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41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21327" y="440170"/>
            <a:ext cx="10515600" cy="3937866"/>
          </a:xfrm>
        </p:spPr>
        <p:txBody>
          <a:bodyPr/>
          <a:lstStyle/>
          <a:p>
            <a:r>
              <a:rPr lang="zh-CN" altLang="en-US" dirty="0" smtClean="0"/>
              <a:t>娶太太的例子</a:t>
            </a:r>
            <a:endParaRPr lang="en-US" dirty="0"/>
          </a:p>
        </p:txBody>
      </p:sp>
      <p:sp>
        <p:nvSpPr>
          <p:cNvPr id="4" name="内容占位符 2"/>
          <p:cNvSpPr txBox="1">
            <a:spLocks noGrp="1"/>
          </p:cNvSpPr>
          <p:nvPr>
            <p:ph type="title"/>
          </p:nvPr>
        </p:nvSpPr>
        <p:spPr>
          <a:xfrm>
            <a:off x="203201" y="2763520"/>
            <a:ext cx="10901218" cy="36654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dirty="0" smtClean="0"/>
              <a:t>与环境进行积极交互</a:t>
            </a:r>
            <a:endParaRPr lang="en-US" altLang="zh-CN" dirty="0" smtClean="0"/>
          </a:p>
          <a:p>
            <a:pPr lvl="2"/>
            <a:r>
              <a:rPr lang="zh-CN" altLang="en-US" dirty="0"/>
              <a:t>活用</a:t>
            </a:r>
            <a:r>
              <a:rPr lang="zh-CN" altLang="en-US" dirty="0" smtClean="0"/>
              <a:t>知识（</a:t>
            </a:r>
            <a:r>
              <a:rPr lang="en-US" altLang="zh-CN" dirty="0" smtClean="0"/>
              <a:t>exploitation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探索（</a:t>
            </a:r>
            <a:r>
              <a:rPr lang="en-US" altLang="zh-CN" dirty="0" smtClean="0"/>
              <a:t>exploration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2"/>
            <a:endParaRPr lang="en-US" altLang="zh-CN" dirty="0" smtClean="0"/>
          </a:p>
          <a:p>
            <a:pPr lvl="2"/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21113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2120" y="365125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上置信区间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	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5076825" cy="4351338"/>
          </a:xfrm>
        </p:spPr>
        <p:txBody>
          <a:bodyPr/>
          <a:lstStyle/>
          <a:p>
            <a:r>
              <a:rPr lang="zh-CN" altLang="en-US" dirty="0" smtClean="0"/>
              <a:t>吐钱机器</a:t>
            </a:r>
            <a:endParaRPr lang="en-US" altLang="zh-CN" dirty="0" smtClean="0"/>
          </a:p>
          <a:p>
            <a:r>
              <a:rPr lang="zh-CN" altLang="en-US" dirty="0" smtClean="0"/>
              <a:t>非完美信息</a:t>
            </a:r>
            <a:endParaRPr lang="en-US" dirty="0"/>
          </a:p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774" y="3029743"/>
            <a:ext cx="3452814" cy="285171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959" y="543555"/>
            <a:ext cx="2539682" cy="914286"/>
          </a:xfrm>
          <a:prstGeom prst="rect">
            <a:avLst/>
          </a:prstGeo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8111331" y="381307"/>
            <a:ext cx="4829176" cy="107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 smtClean="0"/>
              <a:t>回报高</a:t>
            </a:r>
            <a:endParaRPr lang="en-US" altLang="zh-CN" dirty="0"/>
          </a:p>
          <a:p>
            <a:r>
              <a:rPr lang="zh-CN" altLang="en-US" dirty="0" smtClean="0"/>
              <a:t>试的少</a:t>
            </a:r>
            <a:endParaRPr lang="en-US" altLang="zh-CN" dirty="0" smtClean="0"/>
          </a:p>
          <a:p>
            <a:endParaRPr lang="en-US" altLang="zh-CN" dirty="0" smtClean="0"/>
          </a:p>
          <a:p>
            <a:pPr lvl="8"/>
            <a:endParaRPr lang="en-US" dirty="0" smtClean="0"/>
          </a:p>
          <a:p>
            <a:endParaRPr lang="en-US" dirty="0"/>
          </a:p>
        </p:txBody>
      </p:sp>
      <p:sp>
        <p:nvSpPr>
          <p:cNvPr id="7" name="矩形 6"/>
          <p:cNvSpPr/>
          <p:nvPr/>
        </p:nvSpPr>
        <p:spPr>
          <a:xfrm>
            <a:off x="365259" y="6176963"/>
            <a:ext cx="59085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https://homes.di.unimi.it/~cesabian/Pubblicazioni/ml-02.pdf</a:t>
            </a:r>
          </a:p>
        </p:txBody>
      </p:sp>
      <p:sp>
        <p:nvSpPr>
          <p:cNvPr id="8" name="矩形 7"/>
          <p:cNvSpPr/>
          <p:nvPr/>
        </p:nvSpPr>
        <p:spPr>
          <a:xfrm>
            <a:off x="9423330" y="1155978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zh-CN" altLang="en-US" dirty="0"/>
              <a:t>活用知识、勇于尝试</a:t>
            </a:r>
            <a:endParaRPr lang="en-US" altLang="zh-CN" dirty="0"/>
          </a:p>
        </p:txBody>
      </p:sp>
      <p:sp>
        <p:nvSpPr>
          <p:cNvPr id="9" name="矩形 8"/>
          <p:cNvSpPr/>
          <p:nvPr/>
        </p:nvSpPr>
        <p:spPr>
          <a:xfrm>
            <a:off x="6860309" y="2112819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6389254" y="2722418"/>
            <a:ext cx="803564" cy="637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9" idx="2"/>
          </p:cNvCxnSpPr>
          <p:nvPr/>
        </p:nvCxnSpPr>
        <p:spPr>
          <a:xfrm>
            <a:off x="7262091" y="2722419"/>
            <a:ext cx="817418" cy="692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5959767" y="3401288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/>
          <p:cNvSpPr/>
          <p:nvPr/>
        </p:nvSpPr>
        <p:spPr>
          <a:xfrm>
            <a:off x="7650016" y="3456707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矩形 18"/>
          <p:cNvSpPr/>
          <p:nvPr/>
        </p:nvSpPr>
        <p:spPr>
          <a:xfrm>
            <a:off x="5127261" y="3601626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n1, v1 </a:t>
            </a:r>
          </a:p>
        </p:txBody>
      </p:sp>
      <p:sp>
        <p:nvSpPr>
          <p:cNvPr id="20" name="矩形 19"/>
          <p:cNvSpPr/>
          <p:nvPr/>
        </p:nvSpPr>
        <p:spPr>
          <a:xfrm>
            <a:off x="7894795" y="2139266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</a:t>
            </a:r>
          </a:p>
        </p:txBody>
      </p:sp>
      <p:sp>
        <p:nvSpPr>
          <p:cNvPr id="21" name="矩形 20"/>
          <p:cNvSpPr/>
          <p:nvPr/>
        </p:nvSpPr>
        <p:spPr>
          <a:xfrm>
            <a:off x="8657861" y="3601626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n2, v2 </a:t>
            </a:r>
          </a:p>
        </p:txBody>
      </p:sp>
      <p:sp>
        <p:nvSpPr>
          <p:cNvPr id="23" name="椭圆 22"/>
          <p:cNvSpPr/>
          <p:nvPr/>
        </p:nvSpPr>
        <p:spPr>
          <a:xfrm>
            <a:off x="7654131" y="4764807"/>
            <a:ext cx="914400" cy="609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24" name="直接箭头连接符 23"/>
          <p:cNvCxnSpPr>
            <a:stCxn id="13" idx="2"/>
            <a:endCxn id="23" idx="0"/>
          </p:cNvCxnSpPr>
          <p:nvPr/>
        </p:nvCxnSpPr>
        <p:spPr>
          <a:xfrm>
            <a:off x="8051798" y="4066307"/>
            <a:ext cx="59533" cy="6985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839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2617"/>
            <a:ext cx="10515600" cy="1325563"/>
          </a:xfrm>
        </p:spPr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式 蒙特卡罗树搜索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（</a:t>
            </a:r>
            <a:r>
              <a:rPr lang="en-US" altLang="zh-CN" dirty="0" smtClean="0"/>
              <a:t>MCTS, Monte Carlo Tree Search</a:t>
            </a:r>
            <a:r>
              <a:rPr lang="zh-CN" altLang="en-US" dirty="0" smtClean="0"/>
              <a:t>）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295611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蒙特卡罗算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在矩形内随机产生点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红</a:t>
            </a:r>
            <a:r>
              <a:rPr lang="zh-CN" altLang="en-US" dirty="0" smtClean="0"/>
              <a:t>点在</a:t>
            </a:r>
            <a:r>
              <a:rPr lang="en-US" altLang="zh-CN" dirty="0" smtClean="0"/>
              <a:t>¼ </a:t>
            </a:r>
            <a:r>
              <a:rPr lang="zh-CN" altLang="en-US" dirty="0" smtClean="0"/>
              <a:t>圆内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 ¼</a:t>
            </a:r>
            <a:r>
              <a:rPr lang="zh-CN" altLang="en-US" dirty="0" smtClean="0"/>
              <a:t>圆的面积是</a:t>
            </a:r>
            <a:r>
              <a:rPr lang="en-US" altLang="zh-CN" dirty="0" smtClean="0"/>
              <a:t> ¼      </a:t>
            </a:r>
            <a:r>
              <a:rPr lang="zh-CN" altLang="en-US" dirty="0" smtClean="0"/>
              <a:t>，矩形面积是</a:t>
            </a:r>
            <a:r>
              <a:rPr lang="en-US" altLang="zh-CN" dirty="0" smtClean="0"/>
              <a:t>1</a:t>
            </a:r>
          </a:p>
          <a:p>
            <a:endParaRPr lang="en-US" altLang="zh-CN" dirty="0"/>
          </a:p>
          <a:p>
            <a:r>
              <a:rPr lang="en-US" altLang="zh-CN" dirty="0" smtClean="0"/>
              <a:t> </a:t>
            </a:r>
            <a:r>
              <a:rPr lang="zh-CN" altLang="en-US" dirty="0" smtClean="0"/>
              <a:t>红点数 </a:t>
            </a:r>
            <a:r>
              <a:rPr lang="en-US" altLang="zh-CN" dirty="0" smtClean="0"/>
              <a:t>/ </a:t>
            </a:r>
            <a:r>
              <a:rPr lang="zh-CN" altLang="en-US" dirty="0" smtClean="0"/>
              <a:t>总点数 就是 </a:t>
            </a:r>
            <a:r>
              <a:rPr lang="en-US" altLang="zh-CN" dirty="0"/>
              <a:t> ¼</a:t>
            </a:r>
          </a:p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488" y="1714789"/>
            <a:ext cx="482625" cy="52072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076" y="1825625"/>
            <a:ext cx="4679084" cy="467908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396" y="4832061"/>
            <a:ext cx="482625" cy="52072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038" y="5873146"/>
            <a:ext cx="482625" cy="52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39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2617"/>
            <a:ext cx="10515600" cy="1325563"/>
          </a:xfrm>
        </p:spPr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式 蒙特卡罗树搜索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（</a:t>
            </a:r>
            <a:r>
              <a:rPr lang="en-US" altLang="zh-CN" dirty="0" smtClean="0"/>
              <a:t>MCTS</a:t>
            </a:r>
            <a:r>
              <a:rPr lang="zh-CN" altLang="en-US" dirty="0" smtClean="0"/>
              <a:t>）</a:t>
            </a: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076" y="1825625"/>
            <a:ext cx="4679084" cy="4679084"/>
          </a:xfrm>
          <a:prstGeom prst="rect">
            <a:avLst/>
          </a:prstGeom>
        </p:spPr>
      </p:pic>
      <p:sp>
        <p:nvSpPr>
          <p:cNvPr id="8" name="内容占位符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蒙特卡罗要义</a:t>
            </a:r>
            <a:endParaRPr lang="en-US" altLang="zh-CN" dirty="0" smtClean="0"/>
          </a:p>
          <a:p>
            <a:pPr lvl="1"/>
            <a:endParaRPr lang="en-US" dirty="0"/>
          </a:p>
          <a:p>
            <a:pPr lvl="1"/>
            <a:r>
              <a:rPr lang="zh-CN" altLang="en-US" dirty="0" smtClean="0"/>
              <a:t>通过大量简单模拟的“平均”，逼近复杂结论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70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2617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 err="1" smtClean="0"/>
              <a:t>AlphaGo</a:t>
            </a:r>
            <a:r>
              <a:rPr lang="zh-CN" altLang="en-US" sz="3200" dirty="0" smtClean="0"/>
              <a:t>式 蒙特卡罗树搜索（</a:t>
            </a:r>
            <a:r>
              <a:rPr lang="en-US" altLang="zh-CN" sz="3200" dirty="0" smtClean="0"/>
              <a:t>MCTS</a:t>
            </a:r>
            <a:r>
              <a:rPr lang="zh-CN" altLang="en-US" sz="3200" dirty="0" smtClean="0"/>
              <a:t>）</a:t>
            </a:r>
            <a:endParaRPr lang="en-US" sz="3200" dirty="0"/>
          </a:p>
        </p:txBody>
      </p:sp>
      <p:sp>
        <p:nvSpPr>
          <p:cNvPr id="4" name="矩形 3"/>
          <p:cNvSpPr/>
          <p:nvPr/>
        </p:nvSpPr>
        <p:spPr>
          <a:xfrm>
            <a:off x="2466109" y="1579419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1995054" y="2189018"/>
            <a:ext cx="803564" cy="637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4" idx="2"/>
          </p:cNvCxnSpPr>
          <p:nvPr/>
        </p:nvCxnSpPr>
        <p:spPr>
          <a:xfrm>
            <a:off x="2867891" y="2189019"/>
            <a:ext cx="817418" cy="692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1080657" y="3546762"/>
            <a:ext cx="803564" cy="637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1565567" y="2867888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3255816" y="2923307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 14"/>
          <p:cNvSpPr/>
          <p:nvPr/>
        </p:nvSpPr>
        <p:spPr>
          <a:xfrm>
            <a:off x="762002" y="4197930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直接箭头连接符 15"/>
          <p:cNvCxnSpPr/>
          <p:nvPr/>
        </p:nvCxnSpPr>
        <p:spPr>
          <a:xfrm>
            <a:off x="3685309" y="3574469"/>
            <a:ext cx="817418" cy="692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4" idx="2"/>
          </p:cNvCxnSpPr>
          <p:nvPr/>
        </p:nvCxnSpPr>
        <p:spPr>
          <a:xfrm flipH="1">
            <a:off x="2978731" y="3532907"/>
            <a:ext cx="678867" cy="7342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2660075" y="4294912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矩形 20"/>
          <p:cNvSpPr/>
          <p:nvPr/>
        </p:nvSpPr>
        <p:spPr>
          <a:xfrm>
            <a:off x="4100947" y="4322621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矩形 23"/>
          <p:cNvSpPr/>
          <p:nvPr/>
        </p:nvSpPr>
        <p:spPr>
          <a:xfrm>
            <a:off x="4635540" y="22131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最后一个公式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5" name="内容占位符 7"/>
          <p:cNvSpPr>
            <a:spLocks noGrp="1"/>
          </p:cNvSpPr>
          <p:nvPr>
            <p:ph idx="1"/>
          </p:nvPr>
        </p:nvSpPr>
        <p:spPr>
          <a:xfrm>
            <a:off x="5011368" y="2143467"/>
            <a:ext cx="7309078" cy="489118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pPr marL="0" indent="0">
              <a:buNone/>
            </a:pPr>
            <a:r>
              <a:rPr lang="zh-CN" altLang="en-US" sz="2400" dirty="0" smtClean="0"/>
              <a:t>当前（根）状态，选落子位置使上式最大</a:t>
            </a:r>
            <a:endParaRPr lang="en-US" altLang="zh-CN" sz="2400" dirty="0" smtClean="0"/>
          </a:p>
          <a:p>
            <a:pPr lvl="1"/>
            <a:endParaRPr lang="en-US" altLang="zh-CN" dirty="0"/>
          </a:p>
          <a:p>
            <a:pPr marL="0" indent="0">
              <a:buNone/>
            </a:pPr>
            <a:r>
              <a:rPr lang="zh-CN" altLang="en-US" sz="2400" dirty="0" smtClean="0"/>
              <a:t>到达下个状态，继续同样落子（上式最大）</a:t>
            </a:r>
            <a:endParaRPr lang="en-US" altLang="zh-CN" sz="2400" dirty="0" smtClean="0"/>
          </a:p>
          <a:p>
            <a:pPr marL="228600" lvl="1">
              <a:spcBef>
                <a:spcPts val="1000"/>
              </a:spcBef>
            </a:pPr>
            <a:r>
              <a:rPr lang="zh-CN" altLang="en-US" dirty="0" smtClean="0"/>
              <a:t>从当前状态仿真</a:t>
            </a:r>
            <a:r>
              <a:rPr lang="en-US" altLang="zh-CN" dirty="0"/>
              <a:t>1600</a:t>
            </a:r>
            <a:r>
              <a:rPr lang="zh-CN" altLang="en-US" dirty="0"/>
              <a:t>次，</a:t>
            </a:r>
            <a:r>
              <a:rPr lang="zh-CN" altLang="en-US" dirty="0" smtClean="0"/>
              <a:t>每次仿真不</a:t>
            </a:r>
            <a:r>
              <a:rPr lang="zh-CN" altLang="en-US" dirty="0"/>
              <a:t>超过</a:t>
            </a:r>
            <a:r>
              <a:rPr lang="en-US" altLang="zh-CN" dirty="0"/>
              <a:t>40</a:t>
            </a:r>
            <a:r>
              <a:rPr lang="zh-CN" altLang="en-US" dirty="0" smtClean="0"/>
              <a:t>步</a:t>
            </a:r>
            <a:endParaRPr lang="en-US" altLang="zh-CN" dirty="0" smtClean="0"/>
          </a:p>
          <a:p>
            <a:pPr marL="0" lvl="1" indent="0">
              <a:spcBef>
                <a:spcPts val="1000"/>
              </a:spcBef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                                                 </a:t>
            </a:r>
            <a:r>
              <a:rPr lang="zh-CN" altLang="en-US" dirty="0" smtClean="0"/>
              <a:t>或棋局结束</a:t>
            </a:r>
            <a:endParaRPr lang="en-US" altLang="zh-CN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 smtClean="0"/>
              <a:t>得到仿真结束状态的</a:t>
            </a:r>
            <a:r>
              <a:rPr lang="en-US" altLang="zh-CN" sz="2400" dirty="0" smtClean="0"/>
              <a:t>v</a:t>
            </a:r>
            <a:r>
              <a:rPr lang="zh-CN" altLang="en-US" sz="2400" dirty="0" smtClean="0"/>
              <a:t>值，更新经过状态的</a:t>
            </a:r>
            <a:r>
              <a:rPr lang="en-US" altLang="zh-CN" sz="2400" dirty="0" smtClean="0"/>
              <a:t>v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n</a:t>
            </a:r>
            <a:r>
              <a:rPr lang="zh-CN" altLang="en-US" sz="2400" dirty="0" smtClean="0"/>
              <a:t>、</a:t>
            </a:r>
            <a:r>
              <a:rPr lang="en-US" altLang="zh-CN" sz="2400" dirty="0" smtClean="0"/>
              <a:t>N</a:t>
            </a:r>
          </a:p>
          <a:p>
            <a:pPr lvl="1"/>
            <a:r>
              <a:rPr lang="zh-CN" altLang="en-US" dirty="0" smtClean="0"/>
              <a:t>棋局没结束，神经网络给出</a:t>
            </a:r>
            <a:endParaRPr lang="en-US" altLang="zh-CN" dirty="0" smtClean="0"/>
          </a:p>
          <a:p>
            <a:pPr lvl="1"/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  <p:sp>
        <p:nvSpPr>
          <p:cNvPr id="26" name="矩形 25"/>
          <p:cNvSpPr/>
          <p:nvPr/>
        </p:nvSpPr>
        <p:spPr>
          <a:xfrm>
            <a:off x="4598874" y="1168613"/>
            <a:ext cx="69627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V</a:t>
            </a:r>
            <a:r>
              <a:rPr lang="zh-CN" altLang="en-US" dirty="0"/>
              <a:t>平均胜利分数，</a:t>
            </a:r>
            <a:r>
              <a:rPr lang="en-US" altLang="zh-CN" dirty="0"/>
              <a:t>p</a:t>
            </a:r>
            <a:r>
              <a:rPr lang="zh-CN" altLang="en-US" dirty="0"/>
              <a:t>落子概率（神经网络给</a:t>
            </a:r>
            <a:r>
              <a:rPr lang="zh-CN" altLang="en-US" dirty="0" smtClean="0"/>
              <a:t>出），</a:t>
            </a:r>
            <a:r>
              <a:rPr lang="en-US" altLang="zh-CN" dirty="0" smtClean="0"/>
              <a:t>n</a:t>
            </a:r>
            <a:r>
              <a:rPr lang="zh-CN" altLang="en-US" dirty="0" smtClean="0"/>
              <a:t>各子状态访问</a:t>
            </a:r>
            <a:r>
              <a:rPr lang="zh-CN" altLang="en-US" dirty="0"/>
              <a:t>次数，</a:t>
            </a:r>
            <a:r>
              <a:rPr lang="en-US" altLang="zh-CN" dirty="0" smtClean="0"/>
              <a:t>N</a:t>
            </a:r>
            <a:r>
              <a:rPr lang="zh-CN" altLang="en-US" dirty="0" smtClean="0"/>
              <a:t>当前状态总</a:t>
            </a:r>
            <a:r>
              <a:rPr lang="zh-CN" altLang="en-US" dirty="0"/>
              <a:t>访问次数</a:t>
            </a:r>
            <a:endParaRPr lang="en-US" altLang="zh-CN" dirty="0"/>
          </a:p>
        </p:txBody>
      </p:sp>
      <p:sp>
        <p:nvSpPr>
          <p:cNvPr id="18" name="椭圆 17"/>
          <p:cNvSpPr/>
          <p:nvPr/>
        </p:nvSpPr>
        <p:spPr>
          <a:xfrm>
            <a:off x="4141674" y="5708235"/>
            <a:ext cx="914400" cy="609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19" name="直接箭头连接符 18"/>
          <p:cNvCxnSpPr>
            <a:endCxn id="18" idx="0"/>
          </p:cNvCxnSpPr>
          <p:nvPr/>
        </p:nvCxnSpPr>
        <p:spPr>
          <a:xfrm>
            <a:off x="4539341" y="5009735"/>
            <a:ext cx="59533" cy="6985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624859" y="2976597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n1, v1 </a:t>
            </a:r>
          </a:p>
        </p:txBody>
      </p:sp>
      <p:sp>
        <p:nvSpPr>
          <p:cNvPr id="27" name="矩形 26"/>
          <p:cNvSpPr/>
          <p:nvPr/>
        </p:nvSpPr>
        <p:spPr>
          <a:xfrm>
            <a:off x="4141674" y="3007072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n2, v2 </a:t>
            </a:r>
          </a:p>
        </p:txBody>
      </p:sp>
      <p:sp>
        <p:nvSpPr>
          <p:cNvPr id="28" name="矩形 27"/>
          <p:cNvSpPr/>
          <p:nvPr/>
        </p:nvSpPr>
        <p:spPr>
          <a:xfrm>
            <a:off x="3573855" y="1663319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5431" y="1673536"/>
            <a:ext cx="3502559" cy="141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09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1" grpId="0" animBg="1"/>
      <p:bldP spid="18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系列方法组成部分</a:t>
            </a:r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742950" y="2190750"/>
            <a:ext cx="4095750" cy="19431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当前赢家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34250" y="2213769"/>
            <a:ext cx="4648200" cy="1755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落子方式（概率）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62500" y="4651375"/>
            <a:ext cx="2705100" cy="17557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状态如何列举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依赖神经网络的</a:t>
            </a: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MCTS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</p:txBody>
      </p:sp>
      <p:cxnSp>
        <p:nvCxnSpPr>
          <p:cNvPr id="9" name="直接箭头连接符 8"/>
          <p:cNvCxnSpPr>
            <a:stCxn id="4" idx="2"/>
            <a:endCxn id="6" idx="1"/>
          </p:cNvCxnSpPr>
          <p:nvPr/>
        </p:nvCxnSpPr>
        <p:spPr>
          <a:xfrm>
            <a:off x="2790825" y="4133850"/>
            <a:ext cx="1971675" cy="1395413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3"/>
          </p:cNvCxnSpPr>
          <p:nvPr/>
        </p:nvCxnSpPr>
        <p:spPr>
          <a:xfrm flipH="1">
            <a:off x="7467600" y="3969544"/>
            <a:ext cx="2190750" cy="1559719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0"/>
            <a:endCxn id="4" idx="3"/>
          </p:cNvCxnSpPr>
          <p:nvPr/>
        </p:nvCxnSpPr>
        <p:spPr>
          <a:xfrm flipH="1" flipV="1">
            <a:off x="4838700" y="3162300"/>
            <a:ext cx="1276350" cy="1489075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0"/>
            <a:endCxn id="5" idx="1"/>
          </p:cNvCxnSpPr>
          <p:nvPr/>
        </p:nvCxnSpPr>
        <p:spPr>
          <a:xfrm flipV="1">
            <a:off x="6115050" y="3091657"/>
            <a:ext cx="1219200" cy="1559718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3655590" y="2284412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缺标签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992567" y="2277158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>
                <a:solidFill>
                  <a:schemeClr val="accent2">
                    <a:lumMod val="75000"/>
                  </a:schemeClr>
                </a:solidFill>
              </a:rPr>
              <a:t>缺标签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521012" y="6205248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不靠谱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104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3905" y="148536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攒一起 </a:t>
            </a:r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2466109" y="1579419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1995054" y="2189018"/>
            <a:ext cx="803564" cy="637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stCxn id="4" idx="2"/>
          </p:cNvCxnSpPr>
          <p:nvPr/>
        </p:nvCxnSpPr>
        <p:spPr>
          <a:xfrm>
            <a:off x="2867891" y="2189019"/>
            <a:ext cx="817418" cy="692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>
            <a:off x="1080657" y="3546762"/>
            <a:ext cx="803564" cy="63730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565567" y="2867888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3255816" y="2923307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/>
          <p:cNvSpPr/>
          <p:nvPr/>
        </p:nvSpPr>
        <p:spPr>
          <a:xfrm>
            <a:off x="762002" y="4197930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3685309" y="3574469"/>
            <a:ext cx="817418" cy="6927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9" idx="2"/>
          </p:cNvCxnSpPr>
          <p:nvPr/>
        </p:nvCxnSpPr>
        <p:spPr>
          <a:xfrm flipH="1">
            <a:off x="2978731" y="3532907"/>
            <a:ext cx="678867" cy="73428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2660075" y="4294912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矩形 13"/>
          <p:cNvSpPr/>
          <p:nvPr/>
        </p:nvSpPr>
        <p:spPr>
          <a:xfrm>
            <a:off x="4100947" y="4322621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椭圆 14"/>
          <p:cNvSpPr/>
          <p:nvPr/>
        </p:nvSpPr>
        <p:spPr>
          <a:xfrm>
            <a:off x="4141674" y="5708235"/>
            <a:ext cx="914400" cy="609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16" name="直接箭头连接符 15"/>
          <p:cNvCxnSpPr>
            <a:endCxn id="15" idx="0"/>
          </p:cNvCxnSpPr>
          <p:nvPr/>
        </p:nvCxnSpPr>
        <p:spPr>
          <a:xfrm>
            <a:off x="4539341" y="5009735"/>
            <a:ext cx="59533" cy="6985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624859" y="2976597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n1, v1 </a:t>
            </a:r>
          </a:p>
        </p:txBody>
      </p:sp>
      <p:sp>
        <p:nvSpPr>
          <p:cNvPr id="18" name="矩形 17"/>
          <p:cNvSpPr/>
          <p:nvPr/>
        </p:nvSpPr>
        <p:spPr>
          <a:xfrm>
            <a:off x="4141674" y="3007072"/>
            <a:ext cx="80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n2, v2 </a:t>
            </a:r>
          </a:p>
        </p:txBody>
      </p:sp>
      <p:sp>
        <p:nvSpPr>
          <p:cNvPr id="19" name="矩形 18"/>
          <p:cNvSpPr/>
          <p:nvPr/>
        </p:nvSpPr>
        <p:spPr>
          <a:xfrm>
            <a:off x="3573855" y="1663319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</a:t>
            </a:r>
          </a:p>
        </p:txBody>
      </p:sp>
      <p:sp>
        <p:nvSpPr>
          <p:cNvPr id="21" name="椭圆 20"/>
          <p:cNvSpPr/>
          <p:nvPr/>
        </p:nvSpPr>
        <p:spPr>
          <a:xfrm>
            <a:off x="776174" y="5555835"/>
            <a:ext cx="914400" cy="609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22" name="直接箭头连接符 21"/>
          <p:cNvCxnSpPr>
            <a:endCxn id="21" idx="0"/>
          </p:cNvCxnSpPr>
          <p:nvPr/>
        </p:nvCxnSpPr>
        <p:spPr>
          <a:xfrm>
            <a:off x="1173841" y="4857335"/>
            <a:ext cx="59533" cy="6985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2744674" y="5644735"/>
            <a:ext cx="914400" cy="609600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24" name="直接箭头连接符 23"/>
          <p:cNvCxnSpPr>
            <a:endCxn id="23" idx="0"/>
          </p:cNvCxnSpPr>
          <p:nvPr/>
        </p:nvCxnSpPr>
        <p:spPr>
          <a:xfrm>
            <a:off x="3142341" y="4946235"/>
            <a:ext cx="59533" cy="69850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7485186" y="662955"/>
            <a:ext cx="50188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每步</a:t>
            </a:r>
            <a:r>
              <a:rPr lang="en-US" altLang="zh-CN" dirty="0" smtClean="0"/>
              <a:t>1600</a:t>
            </a:r>
            <a:r>
              <a:rPr lang="zh-CN" altLang="en-US" dirty="0" smtClean="0"/>
              <a:t>次仿真</a:t>
            </a:r>
            <a:endParaRPr lang="en-US" altLang="zh-CN" dirty="0" smtClean="0"/>
          </a:p>
          <a:p>
            <a:r>
              <a:rPr lang="en-US" altLang="zh-CN" dirty="0" smtClean="0"/>
              <a:t>      (n1/N, n2/N)</a:t>
            </a:r>
            <a:r>
              <a:rPr lang="zh-CN" altLang="en-US" dirty="0" smtClean="0"/>
              <a:t>作为状态下落子策略的标签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v1, v2</a:t>
            </a:r>
            <a:r>
              <a:rPr lang="zh-CN" altLang="en-US" dirty="0" smtClean="0"/>
              <a:t>是蒙特卡罗仿真的结果，丢掉</a:t>
            </a:r>
            <a:endParaRPr lang="en-US" altLang="zh-CN" dirty="0"/>
          </a:p>
          <a:p>
            <a:endParaRPr lang="en-US" altLang="zh-CN" dirty="0" smtClean="0"/>
          </a:p>
          <a:p>
            <a:endParaRPr lang="en-US" dirty="0"/>
          </a:p>
          <a:p>
            <a:r>
              <a:rPr lang="en-US" altLang="zh-CN" dirty="0" smtClean="0"/>
              <a:t>2. </a:t>
            </a:r>
            <a:r>
              <a:rPr lang="zh-CN" altLang="en-US" dirty="0" smtClean="0"/>
              <a:t>走一步：</a:t>
            </a:r>
            <a:r>
              <a:rPr lang="en-US" altLang="zh-CN" dirty="0" smtClean="0"/>
              <a:t>n1/N</a:t>
            </a:r>
            <a:r>
              <a:rPr lang="zh-CN" altLang="en-US" dirty="0" smtClean="0"/>
              <a:t>概率选</a:t>
            </a:r>
            <a:r>
              <a:rPr lang="en-US" altLang="zh-CN" dirty="0" smtClean="0"/>
              <a:t>1 n2/N</a:t>
            </a:r>
            <a:r>
              <a:rPr lang="zh-CN" altLang="en-US" dirty="0" smtClean="0"/>
              <a:t>概率选</a:t>
            </a:r>
            <a:r>
              <a:rPr lang="en-US" altLang="zh-CN" dirty="0" smtClean="0"/>
              <a:t>2</a:t>
            </a:r>
          </a:p>
          <a:p>
            <a:endParaRPr lang="en-US" dirty="0"/>
          </a:p>
          <a:p>
            <a:r>
              <a:rPr lang="en-US" altLang="zh-CN" dirty="0" smtClean="0"/>
              <a:t>3. </a:t>
            </a:r>
            <a:r>
              <a:rPr lang="zh-CN" altLang="en-US" dirty="0" smtClean="0"/>
              <a:t>到棋局结束：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</a:t>
            </a:r>
            <a:r>
              <a:rPr lang="zh-CN" altLang="en-US" dirty="0" smtClean="0"/>
              <a:t>棋局胜负作为经历的落子状态的胜负</a:t>
            </a:r>
            <a:endParaRPr lang="en-US" dirty="0"/>
          </a:p>
        </p:txBody>
      </p:sp>
      <p:sp>
        <p:nvSpPr>
          <p:cNvPr id="26" name="矩形 25"/>
          <p:cNvSpPr/>
          <p:nvPr/>
        </p:nvSpPr>
        <p:spPr>
          <a:xfrm>
            <a:off x="5806209" y="1401619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直接箭头连接符 26"/>
          <p:cNvCxnSpPr>
            <a:stCxn id="26" idx="2"/>
          </p:cNvCxnSpPr>
          <p:nvPr/>
        </p:nvCxnSpPr>
        <p:spPr>
          <a:xfrm>
            <a:off x="6207991" y="2011219"/>
            <a:ext cx="817412" cy="7159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6595916" y="2745507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直接箭头连接符 30"/>
          <p:cNvCxnSpPr/>
          <p:nvPr/>
        </p:nvCxnSpPr>
        <p:spPr>
          <a:xfrm>
            <a:off x="7135091" y="3433619"/>
            <a:ext cx="817412" cy="71596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7523016" y="4167907"/>
            <a:ext cx="803564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椭圆 32"/>
          <p:cNvSpPr/>
          <p:nvPr/>
        </p:nvSpPr>
        <p:spPr>
          <a:xfrm>
            <a:off x="7603331" y="5541327"/>
            <a:ext cx="914400" cy="609600"/>
          </a:xfrm>
          <a:prstGeom prst="ellipse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</a:t>
            </a:r>
            <a:endParaRPr lang="en-US" dirty="0"/>
          </a:p>
        </p:txBody>
      </p:sp>
      <p:cxnSp>
        <p:nvCxnSpPr>
          <p:cNvPr id="34" name="直接箭头连接符 33"/>
          <p:cNvCxnSpPr>
            <a:endCxn id="33" idx="0"/>
          </p:cNvCxnSpPr>
          <p:nvPr/>
        </p:nvCxnSpPr>
        <p:spPr>
          <a:xfrm>
            <a:off x="8000998" y="4842827"/>
            <a:ext cx="59533" cy="6985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5" name="图片 3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16" y="1497941"/>
            <a:ext cx="1878902" cy="76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56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攒</a:t>
            </a:r>
            <a:r>
              <a:rPr lang="zh-CN" altLang="en-US" dirty="0" smtClean="0"/>
              <a:t>一起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983" y="780913"/>
            <a:ext cx="6197919" cy="5296172"/>
          </a:xfrm>
          <a:prstGeom prst="rect">
            <a:avLst/>
          </a:prstGeom>
        </p:spPr>
      </p:pic>
      <p:sp>
        <p:nvSpPr>
          <p:cNvPr id="6" name="内容占位符 7"/>
          <p:cNvSpPr>
            <a:spLocks noGrp="1"/>
          </p:cNvSpPr>
          <p:nvPr>
            <p:ph idx="1"/>
          </p:nvPr>
        </p:nvSpPr>
        <p:spPr>
          <a:xfrm>
            <a:off x="533400" y="2106476"/>
            <a:ext cx="5174673" cy="435133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当前状态</a:t>
            </a:r>
            <a:r>
              <a:rPr lang="en-US" altLang="zh-CN" dirty="0" smtClean="0"/>
              <a:t>MCTS</a:t>
            </a:r>
            <a:r>
              <a:rPr lang="zh-CN" altLang="en-US" dirty="0" smtClean="0"/>
              <a:t>搜索的比例作为状态下落子方式的标签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2</a:t>
            </a:r>
            <a:r>
              <a:rPr lang="zh-CN" altLang="en-US" dirty="0" smtClean="0"/>
              <a:t>，</a:t>
            </a:r>
            <a:r>
              <a:rPr lang="en-US" altLang="zh-CN" dirty="0" smtClean="0"/>
              <a:t>3</a:t>
            </a:r>
            <a:r>
              <a:rPr lang="zh-CN" altLang="en-US" dirty="0" smtClean="0"/>
              <a:t>， </a:t>
            </a:r>
            <a:r>
              <a:rPr lang="en-US" altLang="zh-CN" dirty="0" smtClean="0"/>
              <a:t>3, </a:t>
            </a:r>
            <a:r>
              <a:rPr lang="en-US" altLang="zh-CN" dirty="0" smtClean="0">
                <a:sym typeface="Wingdings" panose="05000000000000000000" pitchFamily="2" charset="2"/>
              </a:rPr>
              <a:t> 0.25, 0.375, 0.375</a:t>
            </a:r>
          </a:p>
          <a:p>
            <a:pPr lvl="1"/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 smtClean="0"/>
              <a:t>棋局结束，棋局胜负作为所经过状态输赢判断的标签</a:t>
            </a:r>
            <a:endParaRPr lang="en-US" altLang="zh-CN" dirty="0" smtClean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74615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/>
              <a:t>各</a:t>
            </a:r>
            <a:r>
              <a:rPr lang="zh-CN" altLang="en-US" dirty="0" smtClean="0"/>
              <a:t>部分：等跑起来</a:t>
            </a:r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742950" y="2190750"/>
            <a:ext cx="4095750" cy="19431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当前赢家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334250" y="2213769"/>
            <a:ext cx="4648200" cy="17557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</a:rPr>
              <a:t>棋盘状态 </a:t>
            </a:r>
            <a:r>
              <a:rPr lang="en-US" altLang="zh-CN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落子方式（概率）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卷积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神经网络</a:t>
            </a:r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62500" y="4651375"/>
            <a:ext cx="2705100" cy="175577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状态如何列举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依赖神经网络的</a:t>
            </a:r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sym typeface="Wingdings" panose="05000000000000000000" pitchFamily="2" charset="2"/>
              </a:rPr>
              <a:t>MCTS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endParaRPr lang="en-US" dirty="0">
              <a:sym typeface="Wingdings" panose="05000000000000000000" pitchFamily="2" charset="2"/>
            </a:endParaRPr>
          </a:p>
        </p:txBody>
      </p:sp>
      <p:cxnSp>
        <p:nvCxnSpPr>
          <p:cNvPr id="9" name="直接箭头连接符 8"/>
          <p:cNvCxnSpPr>
            <a:stCxn id="4" idx="2"/>
            <a:endCxn id="6" idx="1"/>
          </p:cNvCxnSpPr>
          <p:nvPr/>
        </p:nvCxnSpPr>
        <p:spPr>
          <a:xfrm>
            <a:off x="2790825" y="4133850"/>
            <a:ext cx="1971675" cy="1395413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3"/>
          </p:cNvCxnSpPr>
          <p:nvPr/>
        </p:nvCxnSpPr>
        <p:spPr>
          <a:xfrm flipH="1">
            <a:off x="7467600" y="3969544"/>
            <a:ext cx="2190750" cy="1559719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6" idx="0"/>
            <a:endCxn id="4" idx="3"/>
          </p:cNvCxnSpPr>
          <p:nvPr/>
        </p:nvCxnSpPr>
        <p:spPr>
          <a:xfrm flipH="1" flipV="1">
            <a:off x="4838700" y="3162300"/>
            <a:ext cx="1276350" cy="1489075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6" idx="0"/>
            <a:endCxn id="5" idx="1"/>
          </p:cNvCxnSpPr>
          <p:nvPr/>
        </p:nvCxnSpPr>
        <p:spPr>
          <a:xfrm flipV="1">
            <a:off x="6115050" y="3091657"/>
            <a:ext cx="1219200" cy="1559718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244902" y="2284413"/>
            <a:ext cx="3593798" cy="377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有了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标签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标签越来越好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750603" y="2277157"/>
            <a:ext cx="38595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有了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标签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标签越来越好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521012" y="6205248"/>
            <a:ext cx="12141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accent2">
                    <a:lumMod val="75000"/>
                  </a:schemeClr>
                </a:solidFill>
              </a:rPr>
              <a:t>慢慢靠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谱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803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649075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对甲（绿）来说赢是</a:t>
            </a:r>
            <a:r>
              <a:rPr lang="en-US" altLang="zh-CN" sz="2800" dirty="0" smtClean="0"/>
              <a:t>1</a:t>
            </a:r>
            <a:r>
              <a:rPr lang="zh-CN" altLang="en-US" sz="2800" dirty="0" smtClean="0"/>
              <a:t>，输是</a:t>
            </a:r>
            <a:r>
              <a:rPr lang="en-US" altLang="zh-CN" sz="2800" dirty="0" smtClean="0"/>
              <a:t>-1</a:t>
            </a:r>
            <a:r>
              <a:rPr lang="zh-CN" altLang="en-US" sz="2800" dirty="0" smtClean="0"/>
              <a:t>，游戏玩完见胜负！</a:t>
            </a:r>
            <a:endParaRPr lang="en-US" sz="28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120310" y="1062912"/>
            <a:ext cx="9055776" cy="4897070"/>
            <a:chOff x="120310" y="1062912"/>
            <a:chExt cx="9055776" cy="4897070"/>
          </a:xfrm>
        </p:grpSpPr>
        <p:sp>
          <p:nvSpPr>
            <p:cNvPr id="4" name="矩形 3"/>
            <p:cNvSpPr/>
            <p:nvPr/>
          </p:nvSpPr>
          <p:spPr>
            <a:xfrm>
              <a:off x="4734709" y="1062913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4139863" y="1062912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329560" y="1062912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4779750" y="1082275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5062874" y="1082275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779750" y="1351967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5062877" y="133952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2654168" y="2087758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矩形 47"/>
            <p:cNvSpPr/>
            <p:nvPr/>
          </p:nvSpPr>
          <p:spPr>
            <a:xfrm>
              <a:off x="2059321" y="2087757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249018" y="2087757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081472" y="2107120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2982333" y="210712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2699209" y="237681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2982336" y="2376815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矩形 53"/>
            <p:cNvSpPr/>
            <p:nvPr/>
          </p:nvSpPr>
          <p:spPr>
            <a:xfrm>
              <a:off x="6630800" y="2050415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矩形 54"/>
            <p:cNvSpPr/>
            <p:nvPr/>
          </p:nvSpPr>
          <p:spPr>
            <a:xfrm>
              <a:off x="6035953" y="2050414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矩形 55"/>
            <p:cNvSpPr/>
            <p:nvPr/>
          </p:nvSpPr>
          <p:spPr>
            <a:xfrm>
              <a:off x="7225650" y="2050414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6083841" y="2069777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6958965" y="2069777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6083841" y="2339469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6958968" y="2327023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矩形 60"/>
            <p:cNvSpPr/>
            <p:nvPr/>
          </p:nvSpPr>
          <p:spPr>
            <a:xfrm>
              <a:off x="968258" y="3120906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矩形 61"/>
            <p:cNvSpPr/>
            <p:nvPr/>
          </p:nvSpPr>
          <p:spPr>
            <a:xfrm>
              <a:off x="373412" y="3120905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矩形 62"/>
            <p:cNvSpPr/>
            <p:nvPr/>
          </p:nvSpPr>
          <p:spPr>
            <a:xfrm>
              <a:off x="1563109" y="3120905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408428" y="3140268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1901289" y="3152716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013299" y="340996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296426" y="3397515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矩形 67"/>
            <p:cNvSpPr/>
            <p:nvPr/>
          </p:nvSpPr>
          <p:spPr>
            <a:xfrm>
              <a:off x="3284745" y="3133357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2689898" y="3133357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矩形 69"/>
            <p:cNvSpPr/>
            <p:nvPr/>
          </p:nvSpPr>
          <p:spPr>
            <a:xfrm>
              <a:off x="3879595" y="3133357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2724920" y="3152719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4217780" y="3152719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3329786" y="342241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4217783" y="3409966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矩形 74"/>
            <p:cNvSpPr/>
            <p:nvPr/>
          </p:nvSpPr>
          <p:spPr>
            <a:xfrm>
              <a:off x="5498298" y="3145802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矩形 75"/>
            <p:cNvSpPr/>
            <p:nvPr/>
          </p:nvSpPr>
          <p:spPr>
            <a:xfrm>
              <a:off x="4903452" y="3145801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矩形 76"/>
            <p:cNvSpPr/>
            <p:nvPr/>
          </p:nvSpPr>
          <p:spPr>
            <a:xfrm>
              <a:off x="6093149" y="3145801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4938469" y="3165164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6431327" y="3165164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4938470" y="3434857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6431330" y="3434859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7879137" y="3170698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7284291" y="3170697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矩形 83"/>
            <p:cNvSpPr/>
            <p:nvPr/>
          </p:nvSpPr>
          <p:spPr>
            <a:xfrm>
              <a:off x="8473988" y="3170697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7319309" y="319006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8837907" y="3202508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7319310" y="345975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8207305" y="3447307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矩形 95"/>
            <p:cNvSpPr/>
            <p:nvPr/>
          </p:nvSpPr>
          <p:spPr>
            <a:xfrm>
              <a:off x="4730413" y="4369817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矩形 96"/>
            <p:cNvSpPr/>
            <p:nvPr/>
          </p:nvSpPr>
          <p:spPr>
            <a:xfrm>
              <a:off x="4135566" y="4369816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矩形 97"/>
            <p:cNvSpPr/>
            <p:nvPr/>
          </p:nvSpPr>
          <p:spPr>
            <a:xfrm>
              <a:off x="5325263" y="4369816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4170589" y="4376731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5663448" y="4376731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4157724" y="4658871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5663452" y="4658873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矩形 117"/>
            <p:cNvSpPr/>
            <p:nvPr/>
          </p:nvSpPr>
          <p:spPr>
            <a:xfrm>
              <a:off x="8003543" y="4299286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7408696" y="4299285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矩形 119"/>
            <p:cNvSpPr/>
            <p:nvPr/>
          </p:nvSpPr>
          <p:spPr>
            <a:xfrm>
              <a:off x="8598394" y="4299285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7443715" y="4318648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8962312" y="4318648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7443716" y="458834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7761373" y="4584660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矩形 124"/>
            <p:cNvSpPr/>
            <p:nvPr/>
          </p:nvSpPr>
          <p:spPr>
            <a:xfrm>
              <a:off x="715157" y="4382261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矩形 125"/>
            <p:cNvSpPr/>
            <p:nvPr/>
          </p:nvSpPr>
          <p:spPr>
            <a:xfrm>
              <a:off x="120310" y="4382260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矩形 126"/>
            <p:cNvSpPr/>
            <p:nvPr/>
          </p:nvSpPr>
          <p:spPr>
            <a:xfrm>
              <a:off x="1310007" y="4382260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155327" y="4401623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1648187" y="441407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155325" y="4683763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438452" y="4671317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矩形 131"/>
            <p:cNvSpPr/>
            <p:nvPr/>
          </p:nvSpPr>
          <p:spPr>
            <a:xfrm>
              <a:off x="2697051" y="4369812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矩形 132"/>
            <p:cNvSpPr/>
            <p:nvPr/>
          </p:nvSpPr>
          <p:spPr>
            <a:xfrm>
              <a:off x="2102205" y="4369811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矩形 133"/>
            <p:cNvSpPr/>
            <p:nvPr/>
          </p:nvSpPr>
          <p:spPr>
            <a:xfrm>
              <a:off x="3291902" y="4369811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椭圆 134"/>
            <p:cNvSpPr/>
            <p:nvPr/>
          </p:nvSpPr>
          <p:spPr>
            <a:xfrm>
              <a:off x="2137221" y="4389174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3630082" y="440162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2124356" y="4671314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椭圆 137"/>
            <p:cNvSpPr/>
            <p:nvPr/>
          </p:nvSpPr>
          <p:spPr>
            <a:xfrm>
              <a:off x="3025219" y="4658869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矩形 138"/>
            <p:cNvSpPr/>
            <p:nvPr/>
          </p:nvSpPr>
          <p:spPr>
            <a:xfrm>
              <a:off x="2739947" y="5382210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矩形 139"/>
            <p:cNvSpPr/>
            <p:nvPr/>
          </p:nvSpPr>
          <p:spPr>
            <a:xfrm>
              <a:off x="2145101" y="5382210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矩形 140"/>
            <p:cNvSpPr/>
            <p:nvPr/>
          </p:nvSpPr>
          <p:spPr>
            <a:xfrm>
              <a:off x="3334798" y="5382210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2180117" y="540157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3672978" y="541402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2167252" y="5683712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3672986" y="5683715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直接箭头连接符 146"/>
            <p:cNvCxnSpPr>
              <a:stCxn id="4" idx="2"/>
              <a:endCxn id="47" idx="0"/>
            </p:cNvCxnSpPr>
            <p:nvPr/>
          </p:nvCxnSpPr>
          <p:spPr>
            <a:xfrm flipH="1">
              <a:off x="2943014" y="1640684"/>
              <a:ext cx="2080541" cy="447074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箭头连接符 147"/>
            <p:cNvCxnSpPr>
              <a:stCxn id="4" idx="2"/>
              <a:endCxn id="54" idx="0"/>
            </p:cNvCxnSpPr>
            <p:nvPr/>
          </p:nvCxnSpPr>
          <p:spPr>
            <a:xfrm>
              <a:off x="5023556" y="1640684"/>
              <a:ext cx="1896091" cy="409730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箭头连接符 150"/>
            <p:cNvCxnSpPr>
              <a:stCxn id="47" idx="2"/>
              <a:endCxn id="61" idx="0"/>
            </p:cNvCxnSpPr>
            <p:nvPr/>
          </p:nvCxnSpPr>
          <p:spPr>
            <a:xfrm flipH="1">
              <a:off x="1257105" y="2665530"/>
              <a:ext cx="1685910" cy="45537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箭头连接符 153"/>
            <p:cNvCxnSpPr>
              <a:stCxn id="47" idx="2"/>
              <a:endCxn id="68" idx="0"/>
            </p:cNvCxnSpPr>
            <p:nvPr/>
          </p:nvCxnSpPr>
          <p:spPr>
            <a:xfrm>
              <a:off x="2943014" y="2665530"/>
              <a:ext cx="630577" cy="467828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箭头连接符 156"/>
            <p:cNvCxnSpPr>
              <a:stCxn id="54" idx="2"/>
              <a:endCxn id="75" idx="0"/>
            </p:cNvCxnSpPr>
            <p:nvPr/>
          </p:nvCxnSpPr>
          <p:spPr>
            <a:xfrm flipH="1">
              <a:off x="5787145" y="2628186"/>
              <a:ext cx="1132502" cy="5176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箭头连接符 159"/>
            <p:cNvCxnSpPr>
              <a:stCxn id="54" idx="2"/>
              <a:endCxn id="82" idx="0"/>
            </p:cNvCxnSpPr>
            <p:nvPr/>
          </p:nvCxnSpPr>
          <p:spPr>
            <a:xfrm>
              <a:off x="6919647" y="2628186"/>
              <a:ext cx="1248337" cy="542512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箭头连接符 162"/>
            <p:cNvCxnSpPr>
              <a:stCxn id="82" idx="2"/>
              <a:endCxn id="118" idx="0"/>
            </p:cNvCxnSpPr>
            <p:nvPr/>
          </p:nvCxnSpPr>
          <p:spPr>
            <a:xfrm>
              <a:off x="8167984" y="3748470"/>
              <a:ext cx="124406" cy="550816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箭头连接符 165"/>
            <p:cNvCxnSpPr>
              <a:stCxn id="68" idx="2"/>
              <a:endCxn id="96" idx="0"/>
            </p:cNvCxnSpPr>
            <p:nvPr/>
          </p:nvCxnSpPr>
          <p:spPr>
            <a:xfrm>
              <a:off x="3573591" y="3711129"/>
              <a:ext cx="1445668" cy="658688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箭头连接符 168"/>
            <p:cNvCxnSpPr>
              <a:stCxn id="61" idx="2"/>
              <a:endCxn id="125" idx="0"/>
            </p:cNvCxnSpPr>
            <p:nvPr/>
          </p:nvCxnSpPr>
          <p:spPr>
            <a:xfrm flipH="1">
              <a:off x="1004003" y="3698677"/>
              <a:ext cx="253102" cy="683583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箭头连接符 171"/>
            <p:cNvCxnSpPr>
              <a:endCxn id="132" idx="0"/>
            </p:cNvCxnSpPr>
            <p:nvPr/>
          </p:nvCxnSpPr>
          <p:spPr>
            <a:xfrm>
              <a:off x="1247819" y="3675974"/>
              <a:ext cx="1738079" cy="693838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箭头连接符 173"/>
            <p:cNvCxnSpPr>
              <a:endCxn id="139" idx="0"/>
            </p:cNvCxnSpPr>
            <p:nvPr/>
          </p:nvCxnSpPr>
          <p:spPr>
            <a:xfrm flipH="1">
              <a:off x="3028794" y="4934909"/>
              <a:ext cx="63648" cy="447301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2535519" y="5421548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864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4532761" y="4418921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829414" y="4346733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5326841" y="3191707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120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思考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是先学会了官子，还是先学会了开局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22728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思考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是先学会了官子，还是先学会了开局</a:t>
            </a:r>
            <a:endParaRPr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14" y="2892425"/>
            <a:ext cx="5534786" cy="35591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00" y="2892425"/>
            <a:ext cx="5240956" cy="345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6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294" y="3021604"/>
            <a:ext cx="10515600" cy="2361845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20</a:t>
            </a:r>
            <a:r>
              <a:rPr lang="zh-CN" altLang="en-US" dirty="0" smtClean="0"/>
              <a:t>蛋博弈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每次最多</a:t>
            </a:r>
            <a:r>
              <a:rPr lang="en-US" altLang="zh-CN" dirty="0" smtClean="0"/>
              <a:t>4</a:t>
            </a:r>
            <a:br>
              <a:rPr lang="en-US" altLang="zh-CN" dirty="0" smtClean="0"/>
            </a:br>
            <a:r>
              <a:rPr lang="en-US" altLang="zh-CN" dirty="0" smtClean="0"/>
              <a:t>  </a:t>
            </a:r>
            <a:r>
              <a:rPr lang="zh-CN" altLang="en-US" dirty="0" smtClean="0"/>
              <a:t>凑</a:t>
            </a:r>
            <a:r>
              <a:rPr lang="en-US" altLang="zh-CN" dirty="0" smtClean="0"/>
              <a:t>5</a:t>
            </a:r>
            <a:r>
              <a:rPr lang="zh-CN" altLang="en-US" dirty="0" smtClean="0"/>
              <a:t>而胜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蛋少是开局吗？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 smtClean="0"/>
              <a:t>参数：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zh-CN" altLang="en-US" sz="2700" dirty="0" smtClean="0"/>
              <a:t>仿真</a:t>
            </a:r>
            <a:r>
              <a:rPr lang="en-US" altLang="zh-CN" sz="2700" dirty="0" smtClean="0"/>
              <a:t>20</a:t>
            </a:r>
            <a:r>
              <a:rPr lang="zh-CN" altLang="en-US" sz="2700" dirty="0" smtClean="0"/>
              <a:t>次 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 smtClean="0"/>
              <a:t>     </a:t>
            </a:r>
            <a:r>
              <a:rPr lang="zh-CN" altLang="en-US" sz="2700" dirty="0" smtClean="0"/>
              <a:t>仿真深度</a:t>
            </a:r>
            <a:r>
              <a:rPr lang="en-US" altLang="zh-CN" sz="2700" dirty="0" smtClean="0"/>
              <a:t>2</a:t>
            </a:r>
            <a:br>
              <a:rPr lang="en-US" altLang="zh-CN" sz="2700" dirty="0" smtClean="0"/>
            </a:br>
            <a:r>
              <a:rPr lang="en-US" altLang="zh-CN" sz="2700" dirty="0" smtClean="0"/>
              <a:t>     </a:t>
            </a:r>
            <a:r>
              <a:rPr lang="zh-CN" altLang="en-US" sz="2700" dirty="0" smtClean="0"/>
              <a:t>三层双头神经网络：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/>
              <a:t>	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/>
              <a:t> </a:t>
            </a:r>
            <a:r>
              <a:rPr lang="en-US" altLang="zh-CN" sz="2700" dirty="0" smtClean="0"/>
              <a:t>      </a:t>
            </a:r>
            <a:r>
              <a:rPr lang="zh-CN" altLang="en-US" sz="2700" dirty="0" smtClean="0"/>
              <a:t>剩余蛋数</a:t>
            </a:r>
            <a:r>
              <a:rPr lang="en-US" altLang="zh-CN" sz="2700" dirty="0" smtClean="0">
                <a:sym typeface="Wingdings" panose="05000000000000000000" pitchFamily="2" charset="2"/>
              </a:rPr>
              <a:t></a:t>
            </a:r>
            <a:r>
              <a:rPr lang="zh-CN" altLang="en-US" sz="2700" dirty="0" smtClean="0">
                <a:sym typeface="Wingdings" panose="05000000000000000000" pitchFamily="2" charset="2"/>
              </a:rPr>
              <a:t>（拿蛋策略</a:t>
            </a:r>
            <a:r>
              <a:rPr lang="en-US" altLang="zh-CN" sz="2700" dirty="0" err="1" smtClean="0">
                <a:sym typeface="Wingdings" panose="05000000000000000000" pitchFamily="2" charset="2"/>
              </a:rPr>
              <a:t>softmax</a:t>
            </a:r>
            <a:r>
              <a:rPr lang="zh-CN" altLang="en-US" sz="2700" dirty="0" smtClean="0">
                <a:sym typeface="Wingdings" panose="05000000000000000000" pitchFamily="2" charset="2"/>
              </a:rPr>
              <a:t>，胜负判断</a:t>
            </a:r>
            <a:r>
              <a:rPr lang="en-US" altLang="zh-CN" sz="2700" dirty="0" err="1" smtClean="0">
                <a:sym typeface="Wingdings" panose="05000000000000000000" pitchFamily="2" charset="2"/>
              </a:rPr>
              <a:t>tanh</a:t>
            </a:r>
            <a:r>
              <a:rPr lang="zh-CN" altLang="en-US" sz="2700" dirty="0" smtClean="0">
                <a:sym typeface="Wingdings" panose="05000000000000000000" pitchFamily="2" charset="2"/>
              </a:rPr>
              <a:t>）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3845536" y="138451"/>
            <a:ext cx="714509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 smtClean="0"/>
              <a:t>pitybea</a:t>
            </a:r>
            <a:r>
              <a:rPr lang="en-US" altLang="zh-CN" sz="3200" dirty="0" smtClean="0"/>
              <a:t> </a:t>
            </a:r>
            <a:r>
              <a:rPr lang="en-US" altLang="zh-CN" sz="3200" dirty="0" err="1" smtClean="0"/>
              <a:t>AlphaEggZero</a:t>
            </a:r>
            <a:endParaRPr lang="en-US" altLang="zh-CN" sz="3200" dirty="0" smtClean="0"/>
          </a:p>
          <a:p>
            <a:r>
              <a:rPr lang="en-US" sz="3200" dirty="0"/>
              <a:t>https://github.com/pitybea/alphaeggzero</a:t>
            </a:r>
          </a:p>
        </p:txBody>
      </p:sp>
      <p:sp>
        <p:nvSpPr>
          <p:cNvPr id="8" name="矩形 7"/>
          <p:cNvSpPr/>
          <p:nvPr/>
        </p:nvSpPr>
        <p:spPr>
          <a:xfrm>
            <a:off x="10659894" y="164191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神经网络</a:t>
            </a:r>
            <a:endParaRPr lang="en-US" altLang="zh-CN" dirty="0" smtClean="0"/>
          </a:p>
          <a:p>
            <a:r>
              <a:rPr lang="zh-CN" altLang="en-US" dirty="0" smtClean="0"/>
              <a:t>胜负判断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0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294" y="3021604"/>
            <a:ext cx="10515600" cy="2361845"/>
          </a:xfrm>
        </p:spPr>
        <p:txBody>
          <a:bodyPr>
            <a:normAutofit fontScale="90000"/>
          </a:bodyPr>
          <a:lstStyle/>
          <a:p>
            <a:r>
              <a:rPr lang="en-US" altLang="zh-CN" dirty="0" smtClean="0"/>
              <a:t>20</a:t>
            </a:r>
            <a:r>
              <a:rPr lang="zh-CN" altLang="en-US" dirty="0" smtClean="0"/>
              <a:t>蛋博弈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每次最多</a:t>
            </a:r>
            <a:r>
              <a:rPr lang="en-US" altLang="zh-CN" dirty="0" smtClean="0"/>
              <a:t>4</a:t>
            </a:r>
            <a:br>
              <a:rPr lang="en-US" altLang="zh-CN" dirty="0" smtClean="0"/>
            </a:br>
            <a:r>
              <a:rPr lang="en-US" altLang="zh-CN" dirty="0" smtClean="0"/>
              <a:t>  </a:t>
            </a:r>
            <a:r>
              <a:rPr lang="zh-CN" altLang="en-US" dirty="0" smtClean="0"/>
              <a:t>凑</a:t>
            </a:r>
            <a:r>
              <a:rPr lang="en-US" altLang="zh-CN" dirty="0" smtClean="0"/>
              <a:t>5</a:t>
            </a:r>
            <a:r>
              <a:rPr lang="zh-CN" altLang="en-US" dirty="0" smtClean="0"/>
              <a:t>而胜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蛋少是开局吗？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zh-CN" altLang="en-US" dirty="0" smtClean="0"/>
              <a:t>参数：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zh-CN" altLang="en-US" sz="2700" dirty="0" smtClean="0"/>
              <a:t>仿真</a:t>
            </a:r>
            <a:r>
              <a:rPr lang="en-US" altLang="zh-CN" sz="2700" dirty="0" smtClean="0"/>
              <a:t>20</a:t>
            </a:r>
            <a:r>
              <a:rPr lang="zh-CN" altLang="en-US" sz="2700" dirty="0" smtClean="0"/>
              <a:t>次 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 smtClean="0"/>
              <a:t>     </a:t>
            </a:r>
            <a:r>
              <a:rPr lang="zh-CN" altLang="en-US" sz="2700" dirty="0" smtClean="0"/>
              <a:t>仿真深度</a:t>
            </a:r>
            <a:r>
              <a:rPr lang="en-US" altLang="zh-CN" sz="2700" dirty="0" smtClean="0"/>
              <a:t>2</a:t>
            </a:r>
            <a:br>
              <a:rPr lang="en-US" altLang="zh-CN" sz="2700" dirty="0" smtClean="0"/>
            </a:br>
            <a:r>
              <a:rPr lang="en-US" altLang="zh-CN" sz="2700" dirty="0" smtClean="0"/>
              <a:t>     </a:t>
            </a:r>
            <a:r>
              <a:rPr lang="zh-CN" altLang="en-US" sz="2700" dirty="0" smtClean="0"/>
              <a:t>三层双头神经网络：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/>
              <a:t>	</a:t>
            </a:r>
            <a:r>
              <a:rPr lang="en-US" altLang="zh-CN" sz="2700" dirty="0" smtClean="0"/>
              <a:t/>
            </a:r>
            <a:br>
              <a:rPr lang="en-US" altLang="zh-CN" sz="2700" dirty="0" smtClean="0"/>
            </a:br>
            <a:r>
              <a:rPr lang="en-US" altLang="zh-CN" sz="2700" dirty="0"/>
              <a:t> </a:t>
            </a:r>
            <a:r>
              <a:rPr lang="en-US" altLang="zh-CN" sz="2700" dirty="0" smtClean="0"/>
              <a:t>      </a:t>
            </a:r>
            <a:r>
              <a:rPr lang="zh-CN" altLang="en-US" sz="2700" dirty="0" smtClean="0"/>
              <a:t>剩余蛋数</a:t>
            </a:r>
            <a:r>
              <a:rPr lang="en-US" altLang="zh-CN" sz="2700" dirty="0" smtClean="0">
                <a:sym typeface="Wingdings" panose="05000000000000000000" pitchFamily="2" charset="2"/>
              </a:rPr>
              <a:t></a:t>
            </a:r>
            <a:r>
              <a:rPr lang="zh-CN" altLang="en-US" sz="2700" dirty="0" smtClean="0">
                <a:sym typeface="Wingdings" panose="05000000000000000000" pitchFamily="2" charset="2"/>
              </a:rPr>
              <a:t>（拿蛋策略</a:t>
            </a:r>
            <a:r>
              <a:rPr lang="en-US" altLang="zh-CN" sz="2700" dirty="0" err="1" smtClean="0">
                <a:sym typeface="Wingdings" panose="05000000000000000000" pitchFamily="2" charset="2"/>
              </a:rPr>
              <a:t>softmax</a:t>
            </a:r>
            <a:r>
              <a:rPr lang="zh-CN" altLang="en-US" sz="2700" dirty="0" smtClean="0">
                <a:sym typeface="Wingdings" panose="05000000000000000000" pitchFamily="2" charset="2"/>
              </a:rPr>
              <a:t>，胜负判断</a:t>
            </a:r>
            <a:r>
              <a:rPr lang="en-US" altLang="zh-CN" sz="2700" dirty="0" err="1" smtClean="0">
                <a:sym typeface="Wingdings" panose="05000000000000000000" pitchFamily="2" charset="2"/>
              </a:rPr>
              <a:t>tanh</a:t>
            </a:r>
            <a:r>
              <a:rPr lang="zh-CN" altLang="en-US" sz="2700" dirty="0" smtClean="0">
                <a:sym typeface="Wingdings" panose="05000000000000000000" pitchFamily="2" charset="2"/>
              </a:rPr>
              <a:t>）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en-US" dirty="0"/>
          </a:p>
        </p:txBody>
      </p:sp>
      <p:sp>
        <p:nvSpPr>
          <p:cNvPr id="5" name="矩形 4"/>
          <p:cNvSpPr/>
          <p:nvPr/>
        </p:nvSpPr>
        <p:spPr>
          <a:xfrm>
            <a:off x="3845536" y="138451"/>
            <a:ext cx="714509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 smtClean="0"/>
              <a:t>pitybea</a:t>
            </a:r>
            <a:r>
              <a:rPr lang="en-US" altLang="zh-CN" sz="3200" dirty="0" smtClean="0"/>
              <a:t> </a:t>
            </a:r>
            <a:r>
              <a:rPr lang="en-US" altLang="zh-CN" sz="3200" dirty="0" err="1" smtClean="0"/>
              <a:t>AlphaEggZero</a:t>
            </a:r>
            <a:endParaRPr lang="en-US" altLang="zh-CN" sz="3200" dirty="0" smtClean="0"/>
          </a:p>
          <a:p>
            <a:r>
              <a:rPr lang="en-US" sz="3200" dirty="0"/>
              <a:t>https://github.com/pitybea/alphaeggzero</a:t>
            </a:r>
          </a:p>
        </p:txBody>
      </p:sp>
      <p:pic>
        <p:nvPicPr>
          <p:cNvPr id="7" name="movi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63894" y="1215669"/>
            <a:ext cx="6096000" cy="4572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0659894" y="1641912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神经网络</a:t>
            </a:r>
            <a:endParaRPr lang="en-US" altLang="zh-CN" dirty="0" smtClean="0"/>
          </a:p>
          <a:p>
            <a:r>
              <a:rPr lang="zh-CN" altLang="en-US" dirty="0" smtClean="0"/>
              <a:t>胜负判断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67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ction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350" y="365125"/>
            <a:ext cx="8070850" cy="6052586"/>
          </a:xfrm>
        </p:spPr>
      </p:pic>
    </p:spTree>
    <p:extLst>
      <p:ext uri="{BB962C8B-B14F-4D97-AF65-F5344CB8AC3E}">
        <p14:creationId xmlns:p14="http://schemas.microsoft.com/office/powerpoint/2010/main" val="91042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 smtClean="0"/>
              <a:t>开始不会下棋，接近随机走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后来不太靠谱的简单模拟，产生神经网络的不太好的标签（输赢判断、落子策略）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不断慢慢变好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神经网络预测变好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简单模拟变靠谱，产生标签更好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zh-CN" altLang="en-US" dirty="0" smtClean="0"/>
              <a:t>最后成为世界冠军</a:t>
            </a:r>
            <a:endParaRPr lang="en-US" altLang="zh-CN" dirty="0" smtClean="0"/>
          </a:p>
        </p:txBody>
      </p:sp>
      <p:sp>
        <p:nvSpPr>
          <p:cNvPr id="2" name="矩形 1"/>
          <p:cNvSpPr/>
          <p:nvPr/>
        </p:nvSpPr>
        <p:spPr>
          <a:xfrm>
            <a:off x="6473225" y="1456292"/>
            <a:ext cx="13867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 smtClean="0">
                <a:solidFill>
                  <a:srgbClr val="FF0000"/>
                </a:solidFill>
              </a:rPr>
              <a:t>探索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86791" y="3456946"/>
            <a:ext cx="36186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 smtClean="0">
                <a:solidFill>
                  <a:srgbClr val="FF0000"/>
                </a:solidFill>
              </a:rPr>
              <a:t>探索</a:t>
            </a:r>
            <a:r>
              <a:rPr lang="en-US" altLang="zh-CN" sz="4000" b="1" dirty="0" smtClean="0">
                <a:solidFill>
                  <a:srgbClr val="FF0000"/>
                </a:solidFill>
              </a:rPr>
              <a:t>+</a:t>
            </a:r>
            <a:r>
              <a:rPr lang="zh-CN" altLang="en-US" sz="4000" b="1" dirty="0" smtClean="0">
                <a:solidFill>
                  <a:srgbClr val="FF0000"/>
                </a:solidFill>
              </a:rPr>
              <a:t>知识活用</a:t>
            </a:r>
            <a:endParaRPr lang="en-US" sz="4000" b="1" dirty="0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625624" y="5363568"/>
            <a:ext cx="29269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 smtClean="0">
                <a:solidFill>
                  <a:srgbClr val="FF0000"/>
                </a:solidFill>
              </a:rPr>
              <a:t>知识活用</a:t>
            </a:r>
            <a:endParaRPr lang="en-US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662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的启示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经常反思，通过结果与预期的不同，更新行动指引模型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活用知识，勇于探索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向前看，向前算，算到结局最好，算不到也有收获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经过迭代，不靠谱的也会变靠谱</a:t>
            </a:r>
            <a:endParaRPr lang="en-US" altLang="zh-CN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54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zh-CN" altLang="en-US" dirty="0" smtClean="0"/>
              <a:t>各个版本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7472" y="1825625"/>
            <a:ext cx="10906328" cy="4594630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Fan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2015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10</a:t>
            </a:r>
            <a:r>
              <a:rPr lang="zh-CN" altLang="en-US" dirty="0" smtClean="0"/>
              <a:t>月击败欧洲冠军樊麾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1202</a:t>
            </a:r>
            <a:r>
              <a:rPr lang="zh-CN" altLang="en-US" dirty="0" smtClean="0"/>
              <a:t>个</a:t>
            </a:r>
            <a:r>
              <a:rPr lang="en-US" altLang="zh-CN" dirty="0" smtClean="0"/>
              <a:t>CPU</a:t>
            </a:r>
            <a:r>
              <a:rPr lang="zh-CN" altLang="en-US" dirty="0" smtClean="0"/>
              <a:t>和</a:t>
            </a:r>
            <a:r>
              <a:rPr lang="en-US" altLang="zh-CN" dirty="0" smtClean="0"/>
              <a:t>176GPU</a:t>
            </a:r>
          </a:p>
          <a:p>
            <a:pPr lvl="1"/>
            <a:endParaRPr lang="en-US" altLang="zh-CN" dirty="0"/>
          </a:p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Lee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3</a:t>
            </a:r>
            <a:r>
              <a:rPr lang="zh-CN" altLang="en-US" dirty="0" smtClean="0"/>
              <a:t>月，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</a:t>
            </a:r>
            <a:r>
              <a:rPr lang="en-US" altLang="zh-CN" dirty="0" smtClean="0"/>
              <a:t>1</a:t>
            </a:r>
            <a:r>
              <a:rPr lang="zh-CN" altLang="en-US" dirty="0"/>
              <a:t>击败世界冠军李世</a:t>
            </a:r>
            <a:r>
              <a:rPr lang="zh-CN" altLang="en-US" dirty="0" smtClean="0"/>
              <a:t>乭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初始下棋策略从</a:t>
            </a:r>
            <a:r>
              <a:rPr lang="en-US" altLang="zh-CN" dirty="0" smtClean="0"/>
              <a:t>3000</a:t>
            </a:r>
            <a:r>
              <a:rPr lang="zh-CN" altLang="en-US" dirty="0" smtClean="0"/>
              <a:t>万局人类对弈中学习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Master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2016</a:t>
            </a:r>
            <a:r>
              <a:rPr lang="zh-CN" altLang="en-US" dirty="0" smtClean="0"/>
              <a:t>年年底，网络战胜</a:t>
            </a:r>
            <a:r>
              <a:rPr lang="en-US" altLang="zh-CN" dirty="0" smtClean="0"/>
              <a:t>60</a:t>
            </a:r>
            <a:r>
              <a:rPr lang="zh-CN" altLang="en-US" dirty="0" smtClean="0"/>
              <a:t>名顶级高手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放弃人类棋谱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Zero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2017</a:t>
            </a:r>
            <a:r>
              <a:rPr lang="zh-CN" altLang="en-US" dirty="0" smtClean="0"/>
              <a:t>年</a:t>
            </a:r>
            <a:r>
              <a:rPr lang="en-US" altLang="zh-CN" dirty="0" smtClean="0"/>
              <a:t>5</a:t>
            </a:r>
            <a:r>
              <a:rPr lang="zh-CN" altLang="en-US" dirty="0" smtClean="0"/>
              <a:t>月战胜柯洁，三天从</a:t>
            </a:r>
            <a:r>
              <a:rPr lang="en-US" altLang="zh-CN" dirty="0" smtClean="0"/>
              <a:t>tabula rasa</a:t>
            </a:r>
            <a:r>
              <a:rPr lang="zh-CN" altLang="en-US" dirty="0" smtClean="0"/>
              <a:t>到世界冠军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退役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Alpha Zero</a:t>
            </a:r>
            <a:r>
              <a:rPr lang="zh-CN" altLang="en-US" dirty="0" smtClean="0"/>
              <a:t>：</a:t>
            </a:r>
            <a:r>
              <a:rPr lang="en-US" altLang="zh-CN" dirty="0" smtClean="0"/>
              <a:t>Go</a:t>
            </a:r>
            <a:r>
              <a:rPr lang="zh-CN" altLang="en-US" dirty="0" smtClean="0"/>
              <a:t>之后，在国际象棋、日本将棋等棋类中棋力达到世界顶级水准</a:t>
            </a:r>
            <a:endParaRPr lang="en-US" altLang="zh-CN" dirty="0" smtClean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7969970" y="1690688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b="1" dirty="0" smtClean="0">
                <a:solidFill>
                  <a:srgbClr val="FF0000"/>
                </a:solidFill>
              </a:rPr>
              <a:t>历史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032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Zero</a:t>
            </a:r>
            <a:r>
              <a:rPr lang="zh-CN" altLang="en-US" dirty="0" smtClean="0"/>
              <a:t>训练过程一些技术指标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img.technews.tw/wp-content/uploads/2017/04/07144810/tpu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528" y="2410533"/>
            <a:ext cx="7085584" cy="354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55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Zero</a:t>
            </a:r>
            <a:r>
              <a:rPr lang="zh-CN" altLang="en-US" dirty="0" smtClean="0"/>
              <a:t>训练过程一些技术指标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学习时使用</a:t>
            </a:r>
            <a:r>
              <a:rPr lang="en-US" altLang="zh-CN" dirty="0" smtClean="0"/>
              <a:t>5000</a:t>
            </a:r>
            <a:r>
              <a:rPr lang="zh-CN" altLang="en-US" dirty="0" smtClean="0"/>
              <a:t>个</a:t>
            </a:r>
            <a:r>
              <a:rPr lang="zh-CN" altLang="en-US" dirty="0" smtClean="0">
                <a:solidFill>
                  <a:srgbClr val="FF0000"/>
                </a:solidFill>
              </a:rPr>
              <a:t>一</a:t>
            </a:r>
            <a:r>
              <a:rPr lang="zh-CN" altLang="en-US" dirty="0" smtClean="0"/>
              <a:t>代</a:t>
            </a:r>
            <a:r>
              <a:rPr lang="en-US" altLang="zh-CN" dirty="0" smtClean="0"/>
              <a:t>TPU</a:t>
            </a:r>
          </a:p>
          <a:p>
            <a:pPr lvl="1"/>
            <a:r>
              <a:rPr lang="zh-CN" altLang="en-US" dirty="0" smtClean="0"/>
              <a:t>约等于</a:t>
            </a:r>
            <a:r>
              <a:rPr lang="zh-CN" altLang="en-US" dirty="0"/>
              <a:t>一</a:t>
            </a:r>
            <a:r>
              <a:rPr lang="zh-CN" altLang="en-US" dirty="0" smtClean="0"/>
              <a:t>百万台普通电脑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zh-CN" altLang="en-US" dirty="0" smtClean="0"/>
              <a:t>下棋时使用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</a:t>
            </a:r>
            <a:r>
              <a:rPr lang="en-US" altLang="zh-CN" dirty="0" smtClean="0"/>
              <a:t>TPU</a:t>
            </a:r>
          </a:p>
          <a:p>
            <a:pPr lvl="1"/>
            <a:r>
              <a:rPr lang="en-US" altLang="zh-CN" dirty="0" smtClean="0"/>
              <a:t>1000</a:t>
            </a:r>
            <a:r>
              <a:rPr lang="zh-CN" altLang="en-US" dirty="0" smtClean="0"/>
              <a:t>台左右普通电脑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9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649075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还</a:t>
            </a:r>
            <a:r>
              <a:rPr lang="zh-CN" altLang="en-US" sz="2800" dirty="0" smtClean="0"/>
              <a:t>没玩完，怎么看胜负（理性玩家）？</a:t>
            </a:r>
            <a:endParaRPr 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4734709" y="1062913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矩形 4"/>
          <p:cNvSpPr/>
          <p:nvPr/>
        </p:nvSpPr>
        <p:spPr>
          <a:xfrm>
            <a:off x="4139863" y="1062912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5329560" y="1062912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4779750" y="1082275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椭圆 7"/>
          <p:cNvSpPr/>
          <p:nvPr/>
        </p:nvSpPr>
        <p:spPr>
          <a:xfrm>
            <a:off x="5062874" y="1082275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椭圆 8"/>
          <p:cNvSpPr/>
          <p:nvPr/>
        </p:nvSpPr>
        <p:spPr>
          <a:xfrm>
            <a:off x="4779750" y="1351967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椭圆 9"/>
          <p:cNvSpPr/>
          <p:nvPr/>
        </p:nvSpPr>
        <p:spPr>
          <a:xfrm>
            <a:off x="5062877" y="133952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矩形 46"/>
          <p:cNvSpPr/>
          <p:nvPr/>
        </p:nvSpPr>
        <p:spPr>
          <a:xfrm>
            <a:off x="2654168" y="2087758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矩形 47"/>
          <p:cNvSpPr/>
          <p:nvPr/>
        </p:nvSpPr>
        <p:spPr>
          <a:xfrm>
            <a:off x="2059321" y="2087757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矩形 48"/>
          <p:cNvSpPr/>
          <p:nvPr/>
        </p:nvSpPr>
        <p:spPr>
          <a:xfrm>
            <a:off x="3249018" y="2087757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椭圆 49"/>
          <p:cNvSpPr/>
          <p:nvPr/>
        </p:nvSpPr>
        <p:spPr>
          <a:xfrm>
            <a:off x="2081472" y="2107120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椭圆 50"/>
          <p:cNvSpPr/>
          <p:nvPr/>
        </p:nvSpPr>
        <p:spPr>
          <a:xfrm>
            <a:off x="2982333" y="210712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椭圆 51"/>
          <p:cNvSpPr/>
          <p:nvPr/>
        </p:nvSpPr>
        <p:spPr>
          <a:xfrm>
            <a:off x="2699209" y="237681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椭圆 52"/>
          <p:cNvSpPr/>
          <p:nvPr/>
        </p:nvSpPr>
        <p:spPr>
          <a:xfrm>
            <a:off x="2982336" y="2376815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矩形 53"/>
          <p:cNvSpPr/>
          <p:nvPr/>
        </p:nvSpPr>
        <p:spPr>
          <a:xfrm>
            <a:off x="6630800" y="2050415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矩形 54"/>
          <p:cNvSpPr/>
          <p:nvPr/>
        </p:nvSpPr>
        <p:spPr>
          <a:xfrm>
            <a:off x="6035953" y="2050414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矩形 55"/>
          <p:cNvSpPr/>
          <p:nvPr/>
        </p:nvSpPr>
        <p:spPr>
          <a:xfrm>
            <a:off x="7225650" y="2050414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椭圆 56"/>
          <p:cNvSpPr/>
          <p:nvPr/>
        </p:nvSpPr>
        <p:spPr>
          <a:xfrm>
            <a:off x="6083841" y="2069777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椭圆 57"/>
          <p:cNvSpPr/>
          <p:nvPr/>
        </p:nvSpPr>
        <p:spPr>
          <a:xfrm>
            <a:off x="6958965" y="2069777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椭圆 58"/>
          <p:cNvSpPr/>
          <p:nvPr/>
        </p:nvSpPr>
        <p:spPr>
          <a:xfrm>
            <a:off x="6083841" y="2339469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椭圆 59"/>
          <p:cNvSpPr/>
          <p:nvPr/>
        </p:nvSpPr>
        <p:spPr>
          <a:xfrm>
            <a:off x="6958968" y="2327023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矩形 60"/>
          <p:cNvSpPr/>
          <p:nvPr/>
        </p:nvSpPr>
        <p:spPr>
          <a:xfrm>
            <a:off x="968258" y="3120906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矩形 61"/>
          <p:cNvSpPr/>
          <p:nvPr/>
        </p:nvSpPr>
        <p:spPr>
          <a:xfrm>
            <a:off x="373412" y="3120905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矩形 62"/>
          <p:cNvSpPr/>
          <p:nvPr/>
        </p:nvSpPr>
        <p:spPr>
          <a:xfrm>
            <a:off x="1563109" y="3120905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椭圆 63"/>
          <p:cNvSpPr/>
          <p:nvPr/>
        </p:nvSpPr>
        <p:spPr>
          <a:xfrm>
            <a:off x="408428" y="3140268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椭圆 64"/>
          <p:cNvSpPr/>
          <p:nvPr/>
        </p:nvSpPr>
        <p:spPr>
          <a:xfrm>
            <a:off x="1901289" y="3152716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椭圆 65"/>
          <p:cNvSpPr/>
          <p:nvPr/>
        </p:nvSpPr>
        <p:spPr>
          <a:xfrm>
            <a:off x="1013299" y="340996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椭圆 66"/>
          <p:cNvSpPr/>
          <p:nvPr/>
        </p:nvSpPr>
        <p:spPr>
          <a:xfrm>
            <a:off x="1296426" y="3397515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矩形 67"/>
          <p:cNvSpPr/>
          <p:nvPr/>
        </p:nvSpPr>
        <p:spPr>
          <a:xfrm>
            <a:off x="3284745" y="3133357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矩形 68"/>
          <p:cNvSpPr/>
          <p:nvPr/>
        </p:nvSpPr>
        <p:spPr>
          <a:xfrm>
            <a:off x="2689898" y="3133357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矩形 69"/>
          <p:cNvSpPr/>
          <p:nvPr/>
        </p:nvSpPr>
        <p:spPr>
          <a:xfrm>
            <a:off x="3879595" y="3133357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椭圆 70"/>
          <p:cNvSpPr/>
          <p:nvPr/>
        </p:nvSpPr>
        <p:spPr>
          <a:xfrm>
            <a:off x="2724920" y="3152719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椭圆 71"/>
          <p:cNvSpPr/>
          <p:nvPr/>
        </p:nvSpPr>
        <p:spPr>
          <a:xfrm>
            <a:off x="4217780" y="3152719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椭圆 72"/>
          <p:cNvSpPr/>
          <p:nvPr/>
        </p:nvSpPr>
        <p:spPr>
          <a:xfrm>
            <a:off x="3329786" y="342241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椭圆 73"/>
          <p:cNvSpPr/>
          <p:nvPr/>
        </p:nvSpPr>
        <p:spPr>
          <a:xfrm>
            <a:off x="4217783" y="3409966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矩形 74"/>
          <p:cNvSpPr/>
          <p:nvPr/>
        </p:nvSpPr>
        <p:spPr>
          <a:xfrm>
            <a:off x="5498298" y="3145802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矩形 75"/>
          <p:cNvSpPr/>
          <p:nvPr/>
        </p:nvSpPr>
        <p:spPr>
          <a:xfrm>
            <a:off x="4903452" y="3145801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矩形 76"/>
          <p:cNvSpPr/>
          <p:nvPr/>
        </p:nvSpPr>
        <p:spPr>
          <a:xfrm>
            <a:off x="6093149" y="3145801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椭圆 77"/>
          <p:cNvSpPr/>
          <p:nvPr/>
        </p:nvSpPr>
        <p:spPr>
          <a:xfrm>
            <a:off x="4938469" y="3165164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椭圆 78"/>
          <p:cNvSpPr/>
          <p:nvPr/>
        </p:nvSpPr>
        <p:spPr>
          <a:xfrm>
            <a:off x="6431327" y="3165164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椭圆 79"/>
          <p:cNvSpPr/>
          <p:nvPr/>
        </p:nvSpPr>
        <p:spPr>
          <a:xfrm>
            <a:off x="4938470" y="3434857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椭圆 80"/>
          <p:cNvSpPr/>
          <p:nvPr/>
        </p:nvSpPr>
        <p:spPr>
          <a:xfrm>
            <a:off x="6431330" y="3434859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矩形 81"/>
          <p:cNvSpPr/>
          <p:nvPr/>
        </p:nvSpPr>
        <p:spPr>
          <a:xfrm>
            <a:off x="7879137" y="3170698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矩形 82"/>
          <p:cNvSpPr/>
          <p:nvPr/>
        </p:nvSpPr>
        <p:spPr>
          <a:xfrm>
            <a:off x="7284291" y="3170697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矩形 83"/>
          <p:cNvSpPr/>
          <p:nvPr/>
        </p:nvSpPr>
        <p:spPr>
          <a:xfrm>
            <a:off x="8473988" y="3170697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椭圆 84"/>
          <p:cNvSpPr/>
          <p:nvPr/>
        </p:nvSpPr>
        <p:spPr>
          <a:xfrm>
            <a:off x="7319309" y="319006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椭圆 85"/>
          <p:cNvSpPr/>
          <p:nvPr/>
        </p:nvSpPr>
        <p:spPr>
          <a:xfrm>
            <a:off x="8837907" y="3202508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椭圆 86"/>
          <p:cNvSpPr/>
          <p:nvPr/>
        </p:nvSpPr>
        <p:spPr>
          <a:xfrm>
            <a:off x="7319310" y="345975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椭圆 87"/>
          <p:cNvSpPr/>
          <p:nvPr/>
        </p:nvSpPr>
        <p:spPr>
          <a:xfrm>
            <a:off x="8207305" y="3447307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矩形 95"/>
          <p:cNvSpPr/>
          <p:nvPr/>
        </p:nvSpPr>
        <p:spPr>
          <a:xfrm>
            <a:off x="4730413" y="4369817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矩形 96"/>
          <p:cNvSpPr/>
          <p:nvPr/>
        </p:nvSpPr>
        <p:spPr>
          <a:xfrm>
            <a:off x="4135566" y="4369816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矩形 97"/>
          <p:cNvSpPr/>
          <p:nvPr/>
        </p:nvSpPr>
        <p:spPr>
          <a:xfrm>
            <a:off x="5325263" y="4369816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椭圆 98"/>
          <p:cNvSpPr/>
          <p:nvPr/>
        </p:nvSpPr>
        <p:spPr>
          <a:xfrm>
            <a:off x="4170589" y="4376731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椭圆 99"/>
          <p:cNvSpPr/>
          <p:nvPr/>
        </p:nvSpPr>
        <p:spPr>
          <a:xfrm>
            <a:off x="5663448" y="4376731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椭圆 100"/>
          <p:cNvSpPr/>
          <p:nvPr/>
        </p:nvSpPr>
        <p:spPr>
          <a:xfrm>
            <a:off x="4157724" y="4658871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椭圆 101"/>
          <p:cNvSpPr/>
          <p:nvPr/>
        </p:nvSpPr>
        <p:spPr>
          <a:xfrm>
            <a:off x="5663452" y="4658873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矩形 117"/>
          <p:cNvSpPr/>
          <p:nvPr/>
        </p:nvSpPr>
        <p:spPr>
          <a:xfrm>
            <a:off x="8003543" y="4299286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矩形 118"/>
          <p:cNvSpPr/>
          <p:nvPr/>
        </p:nvSpPr>
        <p:spPr>
          <a:xfrm>
            <a:off x="7408696" y="4299285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矩形 119"/>
          <p:cNvSpPr/>
          <p:nvPr/>
        </p:nvSpPr>
        <p:spPr>
          <a:xfrm>
            <a:off x="8598394" y="4299285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椭圆 120"/>
          <p:cNvSpPr/>
          <p:nvPr/>
        </p:nvSpPr>
        <p:spPr>
          <a:xfrm>
            <a:off x="7443715" y="4318648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椭圆 121"/>
          <p:cNvSpPr/>
          <p:nvPr/>
        </p:nvSpPr>
        <p:spPr>
          <a:xfrm>
            <a:off x="8962312" y="4318648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椭圆 122"/>
          <p:cNvSpPr/>
          <p:nvPr/>
        </p:nvSpPr>
        <p:spPr>
          <a:xfrm>
            <a:off x="7443716" y="458834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椭圆 123"/>
          <p:cNvSpPr/>
          <p:nvPr/>
        </p:nvSpPr>
        <p:spPr>
          <a:xfrm>
            <a:off x="7761373" y="4584660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矩形 124"/>
          <p:cNvSpPr/>
          <p:nvPr/>
        </p:nvSpPr>
        <p:spPr>
          <a:xfrm>
            <a:off x="715157" y="4382261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矩形 125"/>
          <p:cNvSpPr/>
          <p:nvPr/>
        </p:nvSpPr>
        <p:spPr>
          <a:xfrm>
            <a:off x="120310" y="4382260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矩形 126"/>
          <p:cNvSpPr/>
          <p:nvPr/>
        </p:nvSpPr>
        <p:spPr>
          <a:xfrm>
            <a:off x="1310007" y="4382260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椭圆 127"/>
          <p:cNvSpPr/>
          <p:nvPr/>
        </p:nvSpPr>
        <p:spPr>
          <a:xfrm>
            <a:off x="155327" y="4401623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椭圆 128"/>
          <p:cNvSpPr/>
          <p:nvPr/>
        </p:nvSpPr>
        <p:spPr>
          <a:xfrm>
            <a:off x="1648187" y="441407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椭圆 129"/>
          <p:cNvSpPr/>
          <p:nvPr/>
        </p:nvSpPr>
        <p:spPr>
          <a:xfrm>
            <a:off x="155325" y="4683763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椭圆 130"/>
          <p:cNvSpPr/>
          <p:nvPr/>
        </p:nvSpPr>
        <p:spPr>
          <a:xfrm>
            <a:off x="438452" y="4671317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矩形 131"/>
          <p:cNvSpPr/>
          <p:nvPr/>
        </p:nvSpPr>
        <p:spPr>
          <a:xfrm>
            <a:off x="2697051" y="4369812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矩形 132"/>
          <p:cNvSpPr/>
          <p:nvPr/>
        </p:nvSpPr>
        <p:spPr>
          <a:xfrm>
            <a:off x="2102205" y="4369811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矩形 133"/>
          <p:cNvSpPr/>
          <p:nvPr/>
        </p:nvSpPr>
        <p:spPr>
          <a:xfrm>
            <a:off x="3291902" y="4369811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椭圆 134"/>
          <p:cNvSpPr/>
          <p:nvPr/>
        </p:nvSpPr>
        <p:spPr>
          <a:xfrm>
            <a:off x="2137221" y="4389174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椭圆 135"/>
          <p:cNvSpPr/>
          <p:nvPr/>
        </p:nvSpPr>
        <p:spPr>
          <a:xfrm>
            <a:off x="3630082" y="440162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椭圆 136"/>
          <p:cNvSpPr/>
          <p:nvPr/>
        </p:nvSpPr>
        <p:spPr>
          <a:xfrm>
            <a:off x="2124356" y="4671314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椭圆 137"/>
          <p:cNvSpPr/>
          <p:nvPr/>
        </p:nvSpPr>
        <p:spPr>
          <a:xfrm>
            <a:off x="3025219" y="4658869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矩形 138"/>
          <p:cNvSpPr/>
          <p:nvPr/>
        </p:nvSpPr>
        <p:spPr>
          <a:xfrm>
            <a:off x="2739947" y="5382210"/>
            <a:ext cx="577692" cy="5777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矩形 139"/>
          <p:cNvSpPr/>
          <p:nvPr/>
        </p:nvSpPr>
        <p:spPr>
          <a:xfrm>
            <a:off x="2145101" y="5382210"/>
            <a:ext cx="577692" cy="57777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矩形 140"/>
          <p:cNvSpPr/>
          <p:nvPr/>
        </p:nvSpPr>
        <p:spPr>
          <a:xfrm>
            <a:off x="3334798" y="5382210"/>
            <a:ext cx="577692" cy="5777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椭圆 141"/>
          <p:cNvSpPr/>
          <p:nvPr/>
        </p:nvSpPr>
        <p:spPr>
          <a:xfrm>
            <a:off x="2180117" y="540157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椭圆 142"/>
          <p:cNvSpPr/>
          <p:nvPr/>
        </p:nvSpPr>
        <p:spPr>
          <a:xfrm>
            <a:off x="3672978" y="5414020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椭圆 143"/>
          <p:cNvSpPr/>
          <p:nvPr/>
        </p:nvSpPr>
        <p:spPr>
          <a:xfrm>
            <a:off x="2167252" y="5683712"/>
            <a:ext cx="201219" cy="266013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椭圆 144"/>
          <p:cNvSpPr/>
          <p:nvPr/>
        </p:nvSpPr>
        <p:spPr>
          <a:xfrm>
            <a:off x="3672986" y="5683715"/>
            <a:ext cx="201219" cy="26601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7" name="直接箭头连接符 146"/>
          <p:cNvCxnSpPr>
            <a:stCxn id="4" idx="2"/>
            <a:endCxn id="47" idx="0"/>
          </p:cNvCxnSpPr>
          <p:nvPr/>
        </p:nvCxnSpPr>
        <p:spPr>
          <a:xfrm flipH="1">
            <a:off x="2943014" y="1640684"/>
            <a:ext cx="2080541" cy="447074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直接箭头连接符 147"/>
          <p:cNvCxnSpPr>
            <a:stCxn id="4" idx="2"/>
            <a:endCxn id="54" idx="0"/>
          </p:cNvCxnSpPr>
          <p:nvPr/>
        </p:nvCxnSpPr>
        <p:spPr>
          <a:xfrm>
            <a:off x="5023556" y="1640684"/>
            <a:ext cx="1896091" cy="40973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/>
          <p:cNvCxnSpPr>
            <a:stCxn id="47" idx="2"/>
            <a:endCxn id="61" idx="0"/>
          </p:cNvCxnSpPr>
          <p:nvPr/>
        </p:nvCxnSpPr>
        <p:spPr>
          <a:xfrm flipH="1">
            <a:off x="1257105" y="2665530"/>
            <a:ext cx="1685910" cy="45537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直接箭头连接符 153"/>
          <p:cNvCxnSpPr>
            <a:stCxn id="47" idx="2"/>
            <a:endCxn id="68" idx="0"/>
          </p:cNvCxnSpPr>
          <p:nvPr/>
        </p:nvCxnSpPr>
        <p:spPr>
          <a:xfrm>
            <a:off x="2943014" y="2665530"/>
            <a:ext cx="630577" cy="46782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箭头连接符 156"/>
          <p:cNvCxnSpPr>
            <a:stCxn id="54" idx="2"/>
            <a:endCxn id="75" idx="0"/>
          </p:cNvCxnSpPr>
          <p:nvPr/>
        </p:nvCxnSpPr>
        <p:spPr>
          <a:xfrm flipH="1">
            <a:off x="5787145" y="2628186"/>
            <a:ext cx="1132502" cy="51761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箭头连接符 159"/>
          <p:cNvCxnSpPr>
            <a:stCxn id="54" idx="2"/>
            <a:endCxn id="82" idx="0"/>
          </p:cNvCxnSpPr>
          <p:nvPr/>
        </p:nvCxnSpPr>
        <p:spPr>
          <a:xfrm>
            <a:off x="6919647" y="2628186"/>
            <a:ext cx="1248337" cy="542512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直接箭头连接符 162"/>
          <p:cNvCxnSpPr>
            <a:stCxn id="82" idx="2"/>
            <a:endCxn id="118" idx="0"/>
          </p:cNvCxnSpPr>
          <p:nvPr/>
        </p:nvCxnSpPr>
        <p:spPr>
          <a:xfrm>
            <a:off x="8167984" y="3748470"/>
            <a:ext cx="124406" cy="550816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直接箭头连接符 165"/>
          <p:cNvCxnSpPr>
            <a:stCxn id="68" idx="2"/>
            <a:endCxn id="96" idx="0"/>
          </p:cNvCxnSpPr>
          <p:nvPr/>
        </p:nvCxnSpPr>
        <p:spPr>
          <a:xfrm>
            <a:off x="3573591" y="3711129"/>
            <a:ext cx="1445668" cy="65868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箭头连接符 168"/>
          <p:cNvCxnSpPr>
            <a:stCxn id="61" idx="2"/>
            <a:endCxn id="125" idx="0"/>
          </p:cNvCxnSpPr>
          <p:nvPr/>
        </p:nvCxnSpPr>
        <p:spPr>
          <a:xfrm flipH="1">
            <a:off x="1004003" y="3698677"/>
            <a:ext cx="253102" cy="683583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直接箭头连接符 171"/>
          <p:cNvCxnSpPr>
            <a:endCxn id="132" idx="0"/>
          </p:cNvCxnSpPr>
          <p:nvPr/>
        </p:nvCxnSpPr>
        <p:spPr>
          <a:xfrm>
            <a:off x="1247819" y="3675974"/>
            <a:ext cx="1738079" cy="69383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直接箭头连接符 173"/>
          <p:cNvCxnSpPr>
            <a:endCxn id="139" idx="0"/>
          </p:cNvCxnSpPr>
          <p:nvPr/>
        </p:nvCxnSpPr>
        <p:spPr>
          <a:xfrm flipH="1">
            <a:off x="3028794" y="4934909"/>
            <a:ext cx="63648" cy="447301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2535519" y="542154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-1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586400" y="4418912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4532761" y="4418921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7829414" y="43467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5326841" y="319170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-1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2446619" y="439284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-1</a:t>
            </a:r>
            <a:endParaRPr lang="en-US" sz="3600" b="1" dirty="0">
              <a:solidFill>
                <a:srgbClr val="FF0000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3194390" y="3120905"/>
            <a:ext cx="2865588" cy="1839128"/>
            <a:chOff x="-3194390" y="3120905"/>
            <a:chExt cx="2865588" cy="1839128"/>
          </a:xfrm>
        </p:grpSpPr>
        <p:sp>
          <p:nvSpPr>
            <p:cNvPr id="108" name="矩形 107"/>
            <p:cNvSpPr/>
            <p:nvPr/>
          </p:nvSpPr>
          <p:spPr>
            <a:xfrm>
              <a:off x="-2346442" y="3120906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矩形 108"/>
            <p:cNvSpPr/>
            <p:nvPr/>
          </p:nvSpPr>
          <p:spPr>
            <a:xfrm>
              <a:off x="-2941288" y="3120905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矩形 109"/>
            <p:cNvSpPr/>
            <p:nvPr/>
          </p:nvSpPr>
          <p:spPr>
            <a:xfrm>
              <a:off x="-1751591" y="3120905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-2906272" y="3140268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-1413411" y="3152716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-2301401" y="340996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-2018274" y="3397515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-2599543" y="4382261"/>
              <a:ext cx="577692" cy="57777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矩形 115"/>
            <p:cNvSpPr/>
            <p:nvPr/>
          </p:nvSpPr>
          <p:spPr>
            <a:xfrm>
              <a:off x="-3194390" y="4382260"/>
              <a:ext cx="577692" cy="57777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矩形 116"/>
            <p:cNvSpPr/>
            <p:nvPr/>
          </p:nvSpPr>
          <p:spPr>
            <a:xfrm>
              <a:off x="-2004693" y="4382260"/>
              <a:ext cx="577692" cy="57777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-3159373" y="4401623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-1666513" y="4414070"/>
              <a:ext cx="201219" cy="266013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椭圆 149"/>
            <p:cNvSpPr/>
            <p:nvPr/>
          </p:nvSpPr>
          <p:spPr>
            <a:xfrm>
              <a:off x="-3159375" y="4683763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椭圆 151"/>
            <p:cNvSpPr/>
            <p:nvPr/>
          </p:nvSpPr>
          <p:spPr>
            <a:xfrm>
              <a:off x="-2876248" y="4671317"/>
              <a:ext cx="201219" cy="266013"/>
            </a:xfrm>
            <a:prstGeom prst="ellipse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直接箭头连接符 152"/>
            <p:cNvCxnSpPr>
              <a:stCxn id="108" idx="2"/>
              <a:endCxn id="115" idx="0"/>
            </p:cNvCxnSpPr>
            <p:nvPr/>
          </p:nvCxnSpPr>
          <p:spPr>
            <a:xfrm flipH="1">
              <a:off x="-2310697" y="3698677"/>
              <a:ext cx="253102" cy="683583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箭头连接符 154"/>
            <p:cNvCxnSpPr/>
            <p:nvPr/>
          </p:nvCxnSpPr>
          <p:spPr>
            <a:xfrm>
              <a:off x="-2066881" y="3675974"/>
              <a:ext cx="1738079" cy="693838"/>
            </a:xfrm>
            <a:prstGeom prst="straightConnector1">
              <a:avLst/>
            </a:prstGeom>
            <a:ln w="762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矩形 155"/>
            <p:cNvSpPr/>
            <p:nvPr/>
          </p:nvSpPr>
          <p:spPr>
            <a:xfrm>
              <a:off x="-27283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58" name="矩形 157"/>
          <p:cNvSpPr/>
          <p:nvPr/>
        </p:nvSpPr>
        <p:spPr>
          <a:xfrm>
            <a:off x="745074" y="301276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FF0000"/>
                </a:solidFill>
              </a:rPr>
              <a:t>1</a:t>
            </a:r>
            <a:endParaRPr lang="en-US" sz="3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07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187 -3.7037E-7 L 0.27187 -3.7037E-7 " pathEditMode="relative" rAng="0" ptsTypes="AA">
                                      <p:cBhvr>
                                        <p:cTn id="18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58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Zero</a:t>
            </a:r>
            <a:r>
              <a:rPr lang="zh-CN" altLang="en-US" dirty="0" smtClean="0"/>
              <a:t>训练过程一些技术指标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72</a:t>
            </a:r>
            <a:r>
              <a:rPr lang="zh-CN" altLang="en-US" dirty="0" smtClean="0"/>
              <a:t>小时自我对弈，产生</a:t>
            </a:r>
            <a:r>
              <a:rPr lang="en-US" altLang="zh-CN" dirty="0" smtClean="0"/>
              <a:t>500</a:t>
            </a:r>
            <a:r>
              <a:rPr lang="zh-CN" altLang="en-US" dirty="0" smtClean="0"/>
              <a:t>万棋局</a:t>
            </a:r>
            <a:endParaRPr lang="en-US" altLang="zh-CN" dirty="0" smtClean="0"/>
          </a:p>
          <a:p>
            <a:endParaRPr lang="en-US" dirty="0"/>
          </a:p>
          <a:p>
            <a:r>
              <a:rPr lang="zh-CN" altLang="en-US" dirty="0" smtClean="0"/>
              <a:t>使用</a:t>
            </a:r>
            <a:r>
              <a:rPr lang="en-US" altLang="zh-CN" dirty="0" smtClean="0"/>
              <a:t>14</a:t>
            </a:r>
            <a:r>
              <a:rPr lang="zh-CN" altLang="en-US" dirty="0" smtClean="0"/>
              <a:t>亿（状态，输赢判断，下棋策略）组合训练神经网络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也就是每局面棋大约</a:t>
            </a:r>
            <a:r>
              <a:rPr lang="en-US" altLang="zh-CN" dirty="0" smtClean="0"/>
              <a:t>280</a:t>
            </a:r>
            <a:r>
              <a:rPr lang="zh-CN" altLang="en-US" dirty="0" smtClean="0"/>
              <a:t>手结束</a:t>
            </a:r>
            <a:endParaRPr lang="en-US" altLang="zh-CN" dirty="0" smtClean="0"/>
          </a:p>
          <a:p>
            <a:pPr lvl="1"/>
            <a:endParaRPr lang="en-US" dirty="0"/>
          </a:p>
          <a:p>
            <a:r>
              <a:rPr lang="zh-CN" altLang="en-US" dirty="0" smtClean="0"/>
              <a:t>每次</a:t>
            </a:r>
            <a:r>
              <a:rPr lang="en-US" altLang="zh-CN" dirty="0" smtClean="0"/>
              <a:t>MCTS</a:t>
            </a:r>
            <a:r>
              <a:rPr lang="zh-CN" altLang="en-US" dirty="0" smtClean="0"/>
              <a:t>，进行</a:t>
            </a:r>
            <a:r>
              <a:rPr lang="en-US" altLang="zh-CN" dirty="0" smtClean="0"/>
              <a:t>1600</a:t>
            </a:r>
            <a:r>
              <a:rPr lang="zh-CN" altLang="en-US" dirty="0" smtClean="0"/>
              <a:t>次“仿真”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3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AlphaGo</a:t>
            </a:r>
            <a:r>
              <a:rPr lang="en-US" altLang="zh-CN" dirty="0" smtClean="0"/>
              <a:t> Zero</a:t>
            </a:r>
            <a:r>
              <a:rPr lang="zh-CN" altLang="en-US" dirty="0" smtClean="0"/>
              <a:t>训练过程一些技术指标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/>
              <a:t> </a:t>
            </a:r>
            <a:r>
              <a:rPr lang="en-US" altLang="zh-CN" dirty="0" smtClean="0"/>
              <a:t>   </a:t>
            </a:r>
            <a:r>
              <a:rPr lang="zh-CN" altLang="en-US" dirty="0" smtClean="0"/>
              <a:t>超级</a:t>
            </a:r>
            <a:r>
              <a:rPr lang="en-US" altLang="zh-CN" dirty="0" smtClean="0"/>
              <a:t>72</a:t>
            </a:r>
            <a:r>
              <a:rPr lang="zh-CN" altLang="en-US" dirty="0" smtClean="0"/>
              <a:t>小时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871" y="1690688"/>
            <a:ext cx="5105571" cy="4890003"/>
          </a:xfrm>
        </p:spPr>
      </p:pic>
    </p:spTree>
    <p:extLst>
      <p:ext uri="{BB962C8B-B14F-4D97-AF65-F5344CB8AC3E}">
        <p14:creationId xmlns:p14="http://schemas.microsoft.com/office/powerpoint/2010/main" val="95575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非完美信息博弈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德州扑克、两个人玩石头剪刀布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Counterfactual regret minimization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zh-CN" altLang="en-US" dirty="0" smtClean="0"/>
              <a:t>今天就不讲了，与</a:t>
            </a:r>
            <a:r>
              <a:rPr lang="en-US" altLang="zh-CN" dirty="0" smtClean="0"/>
              <a:t>MCTS</a:t>
            </a:r>
            <a:r>
              <a:rPr lang="zh-CN" altLang="en-US" dirty="0" smtClean="0"/>
              <a:t>部分相通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96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大状态空间完美信息博弈与强人工智能</a:t>
            </a:r>
            <a:endParaRPr 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990600" y="3612858"/>
            <a:ext cx="10515600" cy="174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 smtClean="0"/>
          </a:p>
          <a:p>
            <a:pPr lvl="1"/>
            <a:endParaRPr 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990600" y="2738434"/>
            <a:ext cx="10515600" cy="1748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 smtClean="0"/>
              <a:t>状态搜索 </a:t>
            </a:r>
            <a:r>
              <a:rPr lang="en-US" altLang="zh-CN" dirty="0" smtClean="0"/>
              <a:t>+ </a:t>
            </a:r>
            <a:r>
              <a:rPr lang="zh-CN" altLang="en-US" dirty="0" smtClean="0"/>
              <a:t>函数拟合不能催生强人工智能吧。。。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 smtClean="0"/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40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4182" y="1163782"/>
            <a:ext cx="10716491" cy="484909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sz="6000" dirty="0" smtClean="0"/>
              <a:t>谢谢大家</a:t>
            </a:r>
            <a:endParaRPr lang="en-US" altLang="zh-CN" sz="6000" dirty="0" smtClean="0"/>
          </a:p>
          <a:p>
            <a:pPr marL="0" indent="0">
              <a:buNone/>
            </a:pPr>
            <a:endParaRPr lang="en-US" sz="6000" dirty="0"/>
          </a:p>
          <a:p>
            <a:pPr marL="0" indent="0">
              <a:buNone/>
            </a:pPr>
            <a:r>
              <a:rPr lang="en-US" altLang="zh-CN" b="1" dirty="0" smtClean="0"/>
              <a:t>Reference</a:t>
            </a:r>
            <a:r>
              <a:rPr lang="en-US" altLang="zh-CN" b="1" dirty="0"/>
              <a:t>:</a:t>
            </a:r>
            <a:endParaRPr lang="en-US" altLang="zh-CN" b="1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err="1" smtClean="0"/>
              <a:t>AlphaGo</a:t>
            </a:r>
            <a:r>
              <a:rPr lang="zh-CN" altLang="en-US" dirty="0" smtClean="0"/>
              <a:t>系列论文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err="1" smtClean="0"/>
              <a:t>AlphaGo</a:t>
            </a:r>
            <a:r>
              <a:rPr lang="en-US" altLang="zh-CN" dirty="0" smtClean="0"/>
              <a:t> Zero Cheat Sheet</a:t>
            </a:r>
          </a:p>
          <a:p>
            <a:pPr marL="0" indent="0">
              <a:buNone/>
            </a:pP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浅述：从</a:t>
            </a:r>
            <a:r>
              <a:rPr lang="en-US" altLang="zh-CN" dirty="0" err="1" smtClean="0"/>
              <a:t>MinMax</a:t>
            </a:r>
            <a:r>
              <a:rPr lang="zh-CN" altLang="en-US" dirty="0" smtClean="0"/>
              <a:t>到</a:t>
            </a:r>
            <a:r>
              <a:rPr lang="en-US" altLang="zh-CN" dirty="0" err="1" smtClean="0"/>
              <a:t>AlphaZero</a:t>
            </a:r>
            <a:r>
              <a:rPr lang="zh-CN" altLang="en-US" dirty="0" smtClean="0"/>
              <a:t>，完全（美）信息博弈之路 </a:t>
            </a:r>
            <a:r>
              <a:rPr lang="en-US" altLang="zh-CN" dirty="0" smtClean="0"/>
              <a:t>@ </a:t>
            </a:r>
            <a:r>
              <a:rPr lang="zh-CN" altLang="en-US" dirty="0" smtClean="0"/>
              <a:t>知</a:t>
            </a:r>
            <a:r>
              <a:rPr lang="zh-CN" altLang="en-US" dirty="0"/>
              <a:t>乎</a:t>
            </a:r>
            <a:endParaRPr lang="en-US" altLang="zh-CN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24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841971"/>
          </a:xfrm>
        </p:spPr>
        <p:txBody>
          <a:bodyPr>
            <a:normAutofit fontScale="90000"/>
          </a:bodyPr>
          <a:lstStyle/>
          <a:p>
            <a:r>
              <a:rPr lang="zh-CN" altLang="en-US" sz="2800" dirty="0" smtClean="0"/>
              <a:t>从游戏结束理性反推，甲：争取走向</a:t>
            </a:r>
            <a:r>
              <a:rPr lang="en-US" altLang="zh-CN" sz="2800" dirty="0" smtClean="0"/>
              <a:t>1  </a:t>
            </a:r>
            <a:r>
              <a:rPr lang="zh-CN" altLang="en-US" sz="2800" dirty="0" smtClean="0"/>
              <a:t>乙争取走向</a:t>
            </a:r>
            <a:r>
              <a:rPr lang="en-US" altLang="zh-CN" sz="2800" dirty="0" smtClean="0"/>
              <a:t>-1</a:t>
            </a:r>
            <a:br>
              <a:rPr lang="en-US" altLang="zh-CN" sz="2800" dirty="0" smtClean="0"/>
            </a:br>
            <a:r>
              <a:rPr lang="en-US" altLang="zh-CN" sz="2800" dirty="0" err="1" smtClean="0"/>
              <a:t>MinMax</a:t>
            </a:r>
            <a:endParaRPr lang="en-US" sz="28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505318" y="1239374"/>
            <a:ext cx="9055776" cy="4897070"/>
            <a:chOff x="120310" y="1062912"/>
            <a:chExt cx="9055776" cy="4897070"/>
          </a:xfrm>
        </p:grpSpPr>
        <p:grpSp>
          <p:nvGrpSpPr>
            <p:cNvPr id="3" name="组合 2"/>
            <p:cNvGrpSpPr/>
            <p:nvPr/>
          </p:nvGrpSpPr>
          <p:grpSpPr>
            <a:xfrm>
              <a:off x="120310" y="1062912"/>
              <a:ext cx="9055776" cy="4897070"/>
              <a:chOff x="152392" y="140151"/>
              <a:chExt cx="11489887" cy="642395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6007100" y="1401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5252364" y="1401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6761841" y="140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6064247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423473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064248" y="51933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23477" y="5030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3367328" y="148453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612592" y="1484538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4122069" y="1484538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2640697" y="1509938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783701" y="150993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424476" y="186371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783705" y="186372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8412843" y="14355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7658107" y="14355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9167584" y="14355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7718866" y="1460951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8829216" y="14609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7718867" y="181473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8829220" y="17984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228261" y="2839817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473525" y="2839816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983002" y="283981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17954" y="286521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2412082" y="288154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285409" y="3218997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1644638" y="320267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4167398" y="2856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3412662" y="2856150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4922139" y="285615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457098" y="288155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351225" y="2881550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4224546" y="323533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>
                <a:off x="5351229" y="321900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6975935" y="287247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6221199" y="287247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7730676" y="287247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6265629" y="289787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8159753" y="289787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>
                <a:off x="6265630" y="325165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8159757" y="325165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9996722" y="290513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241986" y="2905133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0751463" y="2905133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9286417" y="293053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11213200" y="294686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9286418" y="328431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>
                <a:off x="10413099" y="326798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001649" y="447813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5246913" y="447813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6756390" y="447813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椭圆 98"/>
              <p:cNvSpPr/>
              <p:nvPr/>
            </p:nvSpPr>
            <p:spPr>
              <a:xfrm>
                <a:off x="5291349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185476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5275026" y="485731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7185480" y="485731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10154567" y="438561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399831" y="4385609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9308" y="438560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9444262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11371045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9444263" y="476479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>
                <a:off x="9847304" y="4759963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07128" y="449445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52392" y="449445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1661869" y="449445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96821" y="451985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>
                <a:off x="2090949" y="45361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196819" y="488996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556048" y="487363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3421738" y="447812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667002" y="447812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176479" y="447812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2711431" y="450352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4605559" y="451985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2695108" y="487363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838115" y="48573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3476164" y="580618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2721428" y="5806184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4230905" y="580618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2765857" y="58315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4659985" y="584791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>
                <a:off x="2749534" y="620169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>
                <a:off x="4659995" y="6201697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7" name="直接箭头连接符 146"/>
              <p:cNvCxnSpPr>
                <a:stCxn id="4" idx="2"/>
                <a:endCxn id="47" idx="0"/>
              </p:cNvCxnSpPr>
              <p:nvPr/>
            </p:nvCxnSpPr>
            <p:spPr>
              <a:xfrm flipH="1">
                <a:off x="3733814" y="898070"/>
                <a:ext cx="2639772" cy="586469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箭头连接符 147"/>
              <p:cNvCxnSpPr>
                <a:stCxn id="4" idx="2"/>
                <a:endCxn id="54" idx="0"/>
              </p:cNvCxnSpPr>
              <p:nvPr/>
            </p:nvCxnSpPr>
            <p:spPr>
              <a:xfrm>
                <a:off x="6373586" y="898070"/>
                <a:ext cx="2405743" cy="537482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箭头连接符 150"/>
              <p:cNvCxnSpPr>
                <a:stCxn id="47" idx="2"/>
                <a:endCxn id="61" idx="0"/>
              </p:cNvCxnSpPr>
              <p:nvPr/>
            </p:nvCxnSpPr>
            <p:spPr>
              <a:xfrm flipH="1">
                <a:off x="1594747" y="2242457"/>
                <a:ext cx="2139067" cy="597360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箭头连接符 153"/>
              <p:cNvCxnSpPr>
                <a:stCxn id="47" idx="2"/>
                <a:endCxn id="68" idx="0"/>
              </p:cNvCxnSpPr>
              <p:nvPr/>
            </p:nvCxnSpPr>
            <p:spPr>
              <a:xfrm>
                <a:off x="3733814" y="2242457"/>
                <a:ext cx="800070" cy="61369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箭头连接符 156"/>
              <p:cNvCxnSpPr>
                <a:stCxn id="54" idx="2"/>
                <a:endCxn id="75" idx="0"/>
              </p:cNvCxnSpPr>
              <p:nvPr/>
            </p:nvCxnSpPr>
            <p:spPr>
              <a:xfrm flipH="1">
                <a:off x="7342421" y="2193470"/>
                <a:ext cx="1436908" cy="679006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箭头连接符 159"/>
              <p:cNvCxnSpPr>
                <a:stCxn id="54" idx="2"/>
                <a:endCxn id="82" idx="0"/>
              </p:cNvCxnSpPr>
              <p:nvPr/>
            </p:nvCxnSpPr>
            <p:spPr>
              <a:xfrm>
                <a:off x="8779329" y="2193470"/>
                <a:ext cx="1583879" cy="71166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箭头连接符 162"/>
              <p:cNvCxnSpPr>
                <a:stCxn id="82" idx="2"/>
                <a:endCxn id="118" idx="0"/>
              </p:cNvCxnSpPr>
              <p:nvPr/>
            </p:nvCxnSpPr>
            <p:spPr>
              <a:xfrm>
                <a:off x="10363208" y="3663052"/>
                <a:ext cx="157845" cy="722558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箭头连接符 165"/>
              <p:cNvCxnSpPr>
                <a:stCxn id="68" idx="2"/>
                <a:endCxn id="96" idx="0"/>
              </p:cNvCxnSpPr>
              <p:nvPr/>
            </p:nvCxnSpPr>
            <p:spPr>
              <a:xfrm>
                <a:off x="4533884" y="3614069"/>
                <a:ext cx="1834251" cy="86406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箭头连接符 168"/>
              <p:cNvCxnSpPr>
                <a:stCxn id="61" idx="2"/>
                <a:endCxn id="125" idx="0"/>
              </p:cNvCxnSpPr>
              <p:nvPr/>
            </p:nvCxnSpPr>
            <p:spPr>
              <a:xfrm flipH="1">
                <a:off x="1273614" y="3597735"/>
                <a:ext cx="321133" cy="896721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箭头连接符 171"/>
              <p:cNvCxnSpPr>
                <a:endCxn id="132" idx="0"/>
              </p:cNvCxnSpPr>
              <p:nvPr/>
            </p:nvCxnSpPr>
            <p:spPr>
              <a:xfrm>
                <a:off x="1582965" y="3567953"/>
                <a:ext cx="2205259" cy="91017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箭头连接符 173"/>
              <p:cNvCxnSpPr>
                <a:endCxn id="139" idx="0"/>
              </p:cNvCxnSpPr>
              <p:nvPr/>
            </p:nvCxnSpPr>
            <p:spPr>
              <a:xfrm flipH="1">
                <a:off x="3842650" y="5219418"/>
                <a:ext cx="80756" cy="586767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/>
            <p:cNvSpPr/>
            <p:nvPr/>
          </p:nvSpPr>
          <p:spPr>
            <a:xfrm>
              <a:off x="2535519" y="5421548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864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4532761" y="4418921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829414" y="4346733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5326841" y="3191707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3" name="矩形 12"/>
          <p:cNvSpPr/>
          <p:nvPr/>
        </p:nvSpPr>
        <p:spPr>
          <a:xfrm>
            <a:off x="116168" y="3256841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 smtClean="0"/>
              <a:t>甲：</a:t>
            </a:r>
            <a:r>
              <a:rPr lang="en-US" altLang="zh-CN" sz="4000" dirty="0" smtClean="0"/>
              <a:t>Max</a:t>
            </a:r>
            <a:endParaRPr lang="en-US" sz="4000" dirty="0"/>
          </a:p>
        </p:txBody>
      </p:sp>
      <p:sp>
        <p:nvSpPr>
          <p:cNvPr id="107" name="矩形 106"/>
          <p:cNvSpPr/>
          <p:nvPr/>
        </p:nvSpPr>
        <p:spPr>
          <a:xfrm>
            <a:off x="92106" y="2077748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/>
              <a:t>乙</a:t>
            </a:r>
            <a:r>
              <a:rPr lang="zh-CN" altLang="en-US" sz="4000" dirty="0" smtClean="0"/>
              <a:t>：</a:t>
            </a:r>
            <a:r>
              <a:rPr lang="en-US" altLang="zh-CN" sz="4000" dirty="0"/>
              <a:t>Min</a:t>
            </a:r>
            <a:endParaRPr lang="en-US" sz="4000" dirty="0"/>
          </a:p>
        </p:txBody>
      </p:sp>
      <p:sp>
        <p:nvSpPr>
          <p:cNvPr id="108" name="矩形 107"/>
          <p:cNvSpPr/>
          <p:nvPr/>
        </p:nvSpPr>
        <p:spPr>
          <a:xfrm>
            <a:off x="92106" y="922712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 smtClean="0"/>
              <a:t>甲：</a:t>
            </a:r>
            <a:r>
              <a:rPr lang="en-US" altLang="zh-CN" sz="4000" dirty="0" smtClean="0"/>
              <a:t>Max</a:t>
            </a:r>
            <a:endParaRPr lang="en-US" sz="4000" dirty="0"/>
          </a:p>
        </p:txBody>
      </p:sp>
      <p:sp>
        <p:nvSpPr>
          <p:cNvPr id="110" name="矩形 109"/>
          <p:cNvSpPr/>
          <p:nvPr/>
        </p:nvSpPr>
        <p:spPr>
          <a:xfrm>
            <a:off x="1163916" y="323180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3601556" y="3246616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062026" y="332750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3" name="矩形 112"/>
          <p:cNvSpPr/>
          <p:nvPr/>
        </p:nvSpPr>
        <p:spPr>
          <a:xfrm>
            <a:off x="116170" y="4363756"/>
            <a:ext cx="11726779" cy="999488"/>
          </a:xfrm>
          <a:prstGeom prst="rect">
            <a:avLst/>
          </a:prstGeom>
          <a:solidFill>
            <a:schemeClr val="lt1">
              <a:alpha val="0"/>
            </a:schemeClr>
          </a:solidFill>
          <a:ln w="508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zh-CN" altLang="en-US" sz="4000" dirty="0"/>
              <a:t>乙</a:t>
            </a:r>
            <a:r>
              <a:rPr lang="zh-CN" altLang="en-US" sz="4000" dirty="0" smtClean="0"/>
              <a:t>：</a:t>
            </a:r>
            <a:r>
              <a:rPr lang="en-US" altLang="zh-CN" sz="4000" dirty="0"/>
              <a:t>Min</a:t>
            </a:r>
            <a:endParaRPr lang="en-US" sz="4000" dirty="0"/>
          </a:p>
        </p:txBody>
      </p:sp>
      <p:sp>
        <p:nvSpPr>
          <p:cNvPr id="116" name="矩形 115"/>
          <p:cNvSpPr/>
          <p:nvPr/>
        </p:nvSpPr>
        <p:spPr>
          <a:xfrm>
            <a:off x="2823520" y="211564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785912" y="213168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4515961" y="11932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solidFill>
                  <a:srgbClr val="C00000"/>
                </a:solidFill>
              </a:rPr>
              <a:t>1</a:t>
            </a: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2856359" y="4555280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5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7" grpId="0" animBg="1"/>
      <p:bldP spid="108" grpId="0" animBg="1"/>
      <p:bldP spid="110" grpId="0" animBg="1"/>
      <p:bldP spid="111" grpId="0" animBg="1"/>
      <p:bldP spid="112" grpId="0" animBg="1"/>
      <p:bldP spid="113" grpId="0" animBg="1"/>
      <p:bldP spid="116" grpId="0" animBg="1"/>
      <p:bldP spid="117" grpId="0" animBg="1"/>
      <p:bldP spid="146" grpId="0" animBg="1"/>
      <p:bldP spid="10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833" y="99219"/>
            <a:ext cx="10791136" cy="841971"/>
          </a:xfrm>
        </p:spPr>
        <p:txBody>
          <a:bodyPr>
            <a:normAutofit/>
          </a:bodyPr>
          <a:lstStyle/>
          <a:p>
            <a:r>
              <a:rPr lang="en-US" altLang="zh-CN" sz="2800" dirty="0" err="1" smtClean="0"/>
              <a:t>MinMax</a:t>
            </a:r>
            <a:r>
              <a:rPr lang="zh-CN" altLang="en-US" sz="2800" dirty="0" smtClean="0"/>
              <a:t>结果</a:t>
            </a:r>
            <a:endParaRPr lang="en-US" sz="2800" dirty="0"/>
          </a:p>
        </p:txBody>
      </p:sp>
      <p:grpSp>
        <p:nvGrpSpPr>
          <p:cNvPr id="12" name="组合 11"/>
          <p:cNvGrpSpPr/>
          <p:nvPr/>
        </p:nvGrpSpPr>
        <p:grpSpPr>
          <a:xfrm>
            <a:off x="505318" y="1239374"/>
            <a:ext cx="9055776" cy="4897070"/>
            <a:chOff x="120310" y="1062912"/>
            <a:chExt cx="9055776" cy="4897070"/>
          </a:xfrm>
        </p:grpSpPr>
        <p:grpSp>
          <p:nvGrpSpPr>
            <p:cNvPr id="3" name="组合 2"/>
            <p:cNvGrpSpPr/>
            <p:nvPr/>
          </p:nvGrpSpPr>
          <p:grpSpPr>
            <a:xfrm>
              <a:off x="120310" y="1062912"/>
              <a:ext cx="9055776" cy="4897070"/>
              <a:chOff x="152392" y="140151"/>
              <a:chExt cx="11489887" cy="642395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6007100" y="1401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5252364" y="1401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6761841" y="140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椭圆 6"/>
              <p:cNvSpPr/>
              <p:nvPr/>
            </p:nvSpPr>
            <p:spPr>
              <a:xfrm>
                <a:off x="6064247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6423473" y="1655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6064248" y="51933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23477" y="5030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3367328" y="148453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2612592" y="1484538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4122069" y="1484538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2640697" y="1509938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783701" y="150993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424476" y="186371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椭圆 52"/>
              <p:cNvSpPr/>
              <p:nvPr/>
            </p:nvSpPr>
            <p:spPr>
              <a:xfrm>
                <a:off x="3783705" y="186372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矩形 53"/>
              <p:cNvSpPr/>
              <p:nvPr/>
            </p:nvSpPr>
            <p:spPr>
              <a:xfrm>
                <a:off x="8412843" y="143555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>
                <a:off x="7658107" y="143555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>
                <a:off x="9167584" y="14355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7718866" y="1460951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8829216" y="146095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椭圆 58"/>
              <p:cNvSpPr/>
              <p:nvPr/>
            </p:nvSpPr>
            <p:spPr>
              <a:xfrm>
                <a:off x="7718867" y="181473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椭圆 59"/>
              <p:cNvSpPr/>
              <p:nvPr/>
            </p:nvSpPr>
            <p:spPr>
              <a:xfrm>
                <a:off x="8829220" y="179840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>
                <a:off x="1228261" y="2839817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473525" y="2839816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矩形 62"/>
              <p:cNvSpPr/>
              <p:nvPr/>
            </p:nvSpPr>
            <p:spPr>
              <a:xfrm>
                <a:off x="1983002" y="283981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椭圆 63"/>
              <p:cNvSpPr/>
              <p:nvPr/>
            </p:nvSpPr>
            <p:spPr>
              <a:xfrm>
                <a:off x="517954" y="286521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椭圆 64"/>
              <p:cNvSpPr/>
              <p:nvPr/>
            </p:nvSpPr>
            <p:spPr>
              <a:xfrm>
                <a:off x="2412082" y="288154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椭圆 65"/>
              <p:cNvSpPr/>
              <p:nvPr/>
            </p:nvSpPr>
            <p:spPr>
              <a:xfrm>
                <a:off x="1285409" y="3218997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1644638" y="320267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4167398" y="285615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3412662" y="2856150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>
                <a:off x="4922139" y="285615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457098" y="288155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351225" y="2881550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4224546" y="3235331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椭圆 73"/>
              <p:cNvSpPr/>
              <p:nvPr/>
            </p:nvSpPr>
            <p:spPr>
              <a:xfrm>
                <a:off x="5351229" y="321900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矩形 74"/>
              <p:cNvSpPr/>
              <p:nvPr/>
            </p:nvSpPr>
            <p:spPr>
              <a:xfrm>
                <a:off x="6975935" y="287247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6221199" y="287247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7730676" y="287247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6265629" y="289787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8159753" y="289787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椭圆 79"/>
              <p:cNvSpPr/>
              <p:nvPr/>
            </p:nvSpPr>
            <p:spPr>
              <a:xfrm>
                <a:off x="6265630" y="3251656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椭圆 80"/>
              <p:cNvSpPr/>
              <p:nvPr/>
            </p:nvSpPr>
            <p:spPr>
              <a:xfrm>
                <a:off x="8159757" y="325165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9996722" y="290513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9241986" y="2905133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0751463" y="2905133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9286417" y="293053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11213200" y="294686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椭圆 86"/>
              <p:cNvSpPr/>
              <p:nvPr/>
            </p:nvSpPr>
            <p:spPr>
              <a:xfrm>
                <a:off x="9286418" y="328431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椭圆 87"/>
              <p:cNvSpPr/>
              <p:nvPr/>
            </p:nvSpPr>
            <p:spPr>
              <a:xfrm>
                <a:off x="10413099" y="3267988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6001649" y="4478132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矩形 96"/>
              <p:cNvSpPr/>
              <p:nvPr/>
            </p:nvSpPr>
            <p:spPr>
              <a:xfrm>
                <a:off x="5246913" y="4478131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6756390" y="4478131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椭圆 98"/>
              <p:cNvSpPr/>
              <p:nvPr/>
            </p:nvSpPr>
            <p:spPr>
              <a:xfrm>
                <a:off x="5291349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椭圆 99"/>
              <p:cNvSpPr/>
              <p:nvPr/>
            </p:nvSpPr>
            <p:spPr>
              <a:xfrm>
                <a:off x="7185476" y="4487202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椭圆 100"/>
              <p:cNvSpPr/>
              <p:nvPr/>
            </p:nvSpPr>
            <p:spPr>
              <a:xfrm>
                <a:off x="5275026" y="4857312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7185480" y="485731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10154567" y="4385610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9399831" y="4385609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10909308" y="4385609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椭圆 120"/>
              <p:cNvSpPr/>
              <p:nvPr/>
            </p:nvSpPr>
            <p:spPr>
              <a:xfrm>
                <a:off x="9444262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11371045" y="44110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9444263" y="4764790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椭圆 123"/>
              <p:cNvSpPr/>
              <p:nvPr/>
            </p:nvSpPr>
            <p:spPr>
              <a:xfrm>
                <a:off x="9847304" y="4759963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907128" y="449445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52392" y="449445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1661869" y="449445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196821" y="451985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椭圆 128"/>
              <p:cNvSpPr/>
              <p:nvPr/>
            </p:nvSpPr>
            <p:spPr>
              <a:xfrm>
                <a:off x="2090949" y="45361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椭圆 129"/>
              <p:cNvSpPr/>
              <p:nvPr/>
            </p:nvSpPr>
            <p:spPr>
              <a:xfrm>
                <a:off x="196819" y="488996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556048" y="4873639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3421738" y="4478126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矩形 132"/>
              <p:cNvSpPr/>
              <p:nvPr/>
            </p:nvSpPr>
            <p:spPr>
              <a:xfrm>
                <a:off x="2667002" y="4478125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4176479" y="447812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2711431" y="4503525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4605559" y="451985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椭圆 136"/>
              <p:cNvSpPr/>
              <p:nvPr/>
            </p:nvSpPr>
            <p:spPr>
              <a:xfrm>
                <a:off x="2695108" y="4873635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椭圆 137"/>
              <p:cNvSpPr/>
              <p:nvPr/>
            </p:nvSpPr>
            <p:spPr>
              <a:xfrm>
                <a:off x="3838115" y="4857309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3476164" y="5806185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矩形 139"/>
              <p:cNvSpPr/>
              <p:nvPr/>
            </p:nvSpPr>
            <p:spPr>
              <a:xfrm>
                <a:off x="2721428" y="5806184"/>
                <a:ext cx="732971" cy="757918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4230905" y="5806184"/>
                <a:ext cx="732971" cy="75791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椭圆 141"/>
              <p:cNvSpPr/>
              <p:nvPr/>
            </p:nvSpPr>
            <p:spPr>
              <a:xfrm>
                <a:off x="2765857" y="583158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椭圆 142"/>
              <p:cNvSpPr/>
              <p:nvPr/>
            </p:nvSpPr>
            <p:spPr>
              <a:xfrm>
                <a:off x="4659985" y="5847913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椭圆 143"/>
              <p:cNvSpPr/>
              <p:nvPr/>
            </p:nvSpPr>
            <p:spPr>
              <a:xfrm>
                <a:off x="2749534" y="6201694"/>
                <a:ext cx="255305" cy="348954"/>
              </a:xfrm>
              <a:prstGeom prst="ellipse">
                <a:avLst/>
              </a:prstGeom>
            </p:spPr>
            <p:style>
              <a:lnRef idx="3">
                <a:schemeClr val="lt1"/>
              </a:lnRef>
              <a:fillRef idx="1">
                <a:schemeClr val="dk1"/>
              </a:fillRef>
              <a:effectRef idx="1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椭圆 144"/>
              <p:cNvSpPr/>
              <p:nvPr/>
            </p:nvSpPr>
            <p:spPr>
              <a:xfrm>
                <a:off x="4659995" y="6201697"/>
                <a:ext cx="255305" cy="348954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7" name="直接箭头连接符 146"/>
              <p:cNvCxnSpPr>
                <a:stCxn id="4" idx="2"/>
                <a:endCxn id="47" idx="0"/>
              </p:cNvCxnSpPr>
              <p:nvPr/>
            </p:nvCxnSpPr>
            <p:spPr>
              <a:xfrm flipH="1">
                <a:off x="3733814" y="898070"/>
                <a:ext cx="2639772" cy="586469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直接箭头连接符 147"/>
              <p:cNvCxnSpPr>
                <a:stCxn id="4" idx="2"/>
                <a:endCxn id="54" idx="0"/>
              </p:cNvCxnSpPr>
              <p:nvPr/>
            </p:nvCxnSpPr>
            <p:spPr>
              <a:xfrm>
                <a:off x="6373586" y="898070"/>
                <a:ext cx="2405743" cy="537482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直接箭头连接符 150"/>
              <p:cNvCxnSpPr>
                <a:stCxn id="47" idx="2"/>
                <a:endCxn id="61" idx="0"/>
              </p:cNvCxnSpPr>
              <p:nvPr/>
            </p:nvCxnSpPr>
            <p:spPr>
              <a:xfrm flipH="1">
                <a:off x="1594747" y="2242457"/>
                <a:ext cx="2139067" cy="597360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直接箭头连接符 153"/>
              <p:cNvCxnSpPr>
                <a:stCxn id="47" idx="2"/>
                <a:endCxn id="68" idx="0"/>
              </p:cNvCxnSpPr>
              <p:nvPr/>
            </p:nvCxnSpPr>
            <p:spPr>
              <a:xfrm>
                <a:off x="3733814" y="2242457"/>
                <a:ext cx="800070" cy="61369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直接箭头连接符 156"/>
              <p:cNvCxnSpPr>
                <a:stCxn id="54" idx="2"/>
                <a:endCxn id="75" idx="0"/>
              </p:cNvCxnSpPr>
              <p:nvPr/>
            </p:nvCxnSpPr>
            <p:spPr>
              <a:xfrm flipH="1">
                <a:off x="7342421" y="2193470"/>
                <a:ext cx="1436908" cy="679006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直接箭头连接符 159"/>
              <p:cNvCxnSpPr>
                <a:stCxn id="54" idx="2"/>
                <a:endCxn id="82" idx="0"/>
              </p:cNvCxnSpPr>
              <p:nvPr/>
            </p:nvCxnSpPr>
            <p:spPr>
              <a:xfrm>
                <a:off x="8779329" y="2193470"/>
                <a:ext cx="1583879" cy="711664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直接箭头连接符 162"/>
              <p:cNvCxnSpPr>
                <a:stCxn id="82" idx="2"/>
                <a:endCxn id="118" idx="0"/>
              </p:cNvCxnSpPr>
              <p:nvPr/>
            </p:nvCxnSpPr>
            <p:spPr>
              <a:xfrm>
                <a:off x="10363208" y="3663052"/>
                <a:ext cx="157845" cy="722558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直接箭头连接符 165"/>
              <p:cNvCxnSpPr>
                <a:stCxn id="68" idx="2"/>
                <a:endCxn id="96" idx="0"/>
              </p:cNvCxnSpPr>
              <p:nvPr/>
            </p:nvCxnSpPr>
            <p:spPr>
              <a:xfrm>
                <a:off x="4533884" y="3614069"/>
                <a:ext cx="1834251" cy="86406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直接箭头连接符 168"/>
              <p:cNvCxnSpPr>
                <a:stCxn id="61" idx="2"/>
                <a:endCxn id="125" idx="0"/>
              </p:cNvCxnSpPr>
              <p:nvPr/>
            </p:nvCxnSpPr>
            <p:spPr>
              <a:xfrm flipH="1">
                <a:off x="1273614" y="3597735"/>
                <a:ext cx="321133" cy="896721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直接箭头连接符 171"/>
              <p:cNvCxnSpPr>
                <a:endCxn id="132" idx="0"/>
              </p:cNvCxnSpPr>
              <p:nvPr/>
            </p:nvCxnSpPr>
            <p:spPr>
              <a:xfrm>
                <a:off x="1582965" y="3567953"/>
                <a:ext cx="2205259" cy="910173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直接箭头连接符 173"/>
              <p:cNvCxnSpPr>
                <a:endCxn id="139" idx="0"/>
              </p:cNvCxnSpPr>
              <p:nvPr/>
            </p:nvCxnSpPr>
            <p:spPr>
              <a:xfrm flipH="1">
                <a:off x="3842650" y="5219418"/>
                <a:ext cx="80756" cy="586767"/>
              </a:xfrm>
              <a:prstGeom prst="straightConnector1">
                <a:avLst/>
              </a:prstGeom>
              <a:ln w="76200">
                <a:solidFill>
                  <a:schemeClr val="accent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矩形 10"/>
            <p:cNvSpPr/>
            <p:nvPr/>
          </p:nvSpPr>
          <p:spPr>
            <a:xfrm>
              <a:off x="2535519" y="5421548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86400" y="4418912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4" name="矩形 103"/>
            <p:cNvSpPr/>
            <p:nvPr/>
          </p:nvSpPr>
          <p:spPr>
            <a:xfrm>
              <a:off x="4532761" y="4418921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7829414" y="4346733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  <p:sp>
          <p:nvSpPr>
            <p:cNvPr id="106" name="矩形 105"/>
            <p:cNvSpPr/>
            <p:nvPr/>
          </p:nvSpPr>
          <p:spPr>
            <a:xfrm>
              <a:off x="5326841" y="3191707"/>
              <a:ext cx="868490" cy="496093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alpha val="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3600" b="1" dirty="0" smtClean="0">
                  <a:solidFill>
                    <a:srgbClr val="FF0000"/>
                  </a:solidFill>
                </a:rPr>
                <a:t>-1</a:t>
              </a:r>
              <a:endParaRPr lang="en-US" sz="3600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10" name="矩形 109"/>
          <p:cNvSpPr/>
          <p:nvPr/>
        </p:nvSpPr>
        <p:spPr>
          <a:xfrm>
            <a:off x="1163916" y="323180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3601556" y="3246616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8062026" y="332750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6" name="矩形 115"/>
          <p:cNvSpPr/>
          <p:nvPr/>
        </p:nvSpPr>
        <p:spPr>
          <a:xfrm>
            <a:off x="2823520" y="2115647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17" name="矩形 116"/>
          <p:cNvSpPr/>
          <p:nvPr/>
        </p:nvSpPr>
        <p:spPr>
          <a:xfrm>
            <a:off x="6785912" y="2131688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  <p:sp>
        <p:nvSpPr>
          <p:cNvPr id="146" name="矩形 145"/>
          <p:cNvSpPr/>
          <p:nvPr/>
        </p:nvSpPr>
        <p:spPr>
          <a:xfrm>
            <a:off x="4515961" y="1193233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solidFill>
                  <a:srgbClr val="C00000"/>
                </a:solidFill>
              </a:rPr>
              <a:t>1</a:t>
            </a:r>
            <a:endParaRPr lang="en-US" sz="6000" b="1" dirty="0">
              <a:solidFill>
                <a:srgbClr val="C00000"/>
              </a:solidFill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2856359" y="4555280"/>
            <a:ext cx="868490" cy="496093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600" b="1" dirty="0" smtClean="0">
                <a:solidFill>
                  <a:srgbClr val="C00000"/>
                </a:solidFill>
              </a:rPr>
              <a:t>-1</a:t>
            </a:r>
            <a:endParaRPr lang="en-US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78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2387</TotalTime>
  <Words>2114</Words>
  <Application>Microsoft Office PowerPoint</Application>
  <PresentationFormat>宽屏</PresentationFormat>
  <Paragraphs>544</Paragraphs>
  <Slides>74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74</vt:i4>
      </vt:variant>
    </vt:vector>
  </HeadingPairs>
  <TitlesOfParts>
    <vt:vector size="82" baseType="lpstr">
      <vt:lpstr>游ゴシック Light</vt:lpstr>
      <vt:lpstr>等线</vt:lpstr>
      <vt:lpstr>等线 Light</vt:lpstr>
      <vt:lpstr>Arial</vt:lpstr>
      <vt:lpstr>Calibri</vt:lpstr>
      <vt:lpstr>Calibri Light</vt:lpstr>
      <vt:lpstr>Wingdings</vt:lpstr>
      <vt:lpstr>Office 主题​​</vt:lpstr>
      <vt:lpstr>讲给朋友们的AlphaGo                </vt:lpstr>
      <vt:lpstr>四蛋博弈（ Game） </vt:lpstr>
      <vt:lpstr>你一个，我一个</vt:lpstr>
      <vt:lpstr>我两个，你随意</vt:lpstr>
      <vt:lpstr>状态枚举</vt:lpstr>
      <vt:lpstr>对甲（绿）来说赢是1，输是-1，游戏玩完见胜负！</vt:lpstr>
      <vt:lpstr>还没玩完，怎么看胜负（理性玩家）？</vt:lpstr>
      <vt:lpstr>从游戏结束理性反推，甲：争取走向1  乙争取走向-1 MinMax</vt:lpstr>
      <vt:lpstr>MinMax结果</vt:lpstr>
      <vt:lpstr>甲必ず胜ち</vt:lpstr>
      <vt:lpstr>四蛋博弈      有限状态、完美信息、零和、无平局博弈</vt:lpstr>
      <vt:lpstr>学会了什么？</vt:lpstr>
      <vt:lpstr>学会了什么</vt:lpstr>
      <vt:lpstr>PowerPoint 演示文稿</vt:lpstr>
      <vt:lpstr>直播500人20人 （重新写讲义）  给数学不扎实的程序员讲明白梯度提升树</vt:lpstr>
      <vt:lpstr>Why MinMax? 为什么黑蛋白蛋?      引出AlphaGo</vt:lpstr>
      <vt:lpstr>四蛋博弈      有限状态完美信息零和无平局博弈</vt:lpstr>
      <vt:lpstr>围棋</vt:lpstr>
      <vt:lpstr>PowerPoint 演示文稿</vt:lpstr>
      <vt:lpstr>AlphaGo系列方法组成部分</vt:lpstr>
      <vt:lpstr>下面是什么？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机器学习可完全代替的工作的特性</vt:lpstr>
      <vt:lpstr>机器学习之以简为美</vt:lpstr>
      <vt:lpstr>监督学习</vt:lpstr>
      <vt:lpstr>线性回归</vt:lpstr>
      <vt:lpstr>数据：因子+标签</vt:lpstr>
      <vt:lpstr>模型</vt:lpstr>
      <vt:lpstr>优化器</vt:lpstr>
      <vt:lpstr>神经网络之多层感知机</vt:lpstr>
      <vt:lpstr>PowerPoint 演示文稿</vt:lpstr>
      <vt:lpstr>神经网络基本组成部分</vt:lpstr>
      <vt:lpstr>多层感知机</vt:lpstr>
      <vt:lpstr>神经网络之卷积神经网络</vt:lpstr>
      <vt:lpstr>卷积神经网络</vt:lpstr>
      <vt:lpstr>神经网络基础：乘法、加法、激活函数、构造（卷积、池化）</vt:lpstr>
      <vt:lpstr>PowerPoint 演示文稿</vt:lpstr>
      <vt:lpstr>PowerPoint 演示文稿</vt:lpstr>
      <vt:lpstr>Max-pooling</vt:lpstr>
      <vt:lpstr>卷积神经网络</vt:lpstr>
      <vt:lpstr>卷积神经网络求解</vt:lpstr>
      <vt:lpstr>AlphaGo</vt:lpstr>
      <vt:lpstr>AlphaGo</vt:lpstr>
      <vt:lpstr>不论输赢预测还是落子策略 缺标签啊</vt:lpstr>
      <vt:lpstr>AlphaGo系列方法组成部分</vt:lpstr>
      <vt:lpstr>与环境进行积极交互 活用知识（exploitation） 探索（exploration）  </vt:lpstr>
      <vt:lpstr>上置信区间  </vt:lpstr>
      <vt:lpstr>AlphaGo式 蒙特卡罗树搜索 （MCTS, Monte Carlo Tree Search）</vt:lpstr>
      <vt:lpstr>AlphaGo式 蒙特卡罗树搜索 （MCTS）</vt:lpstr>
      <vt:lpstr>AlphaGo式 蒙特卡罗树搜索（MCTS）</vt:lpstr>
      <vt:lpstr>AlphaGo系列方法组成部分</vt:lpstr>
      <vt:lpstr>攒一起 </vt:lpstr>
      <vt:lpstr>攒一起</vt:lpstr>
      <vt:lpstr>AlphaGo各部分：等跑起来</vt:lpstr>
      <vt:lpstr>思考</vt:lpstr>
      <vt:lpstr>思考</vt:lpstr>
      <vt:lpstr>20蛋博弈 每次最多4   凑5而胜  蛋少是开局吗？  参数：    仿真20次       仿真深度2      三层双头神经网络：          剩余蛋数（拿蛋策略softmax，胜负判断tanh）   </vt:lpstr>
      <vt:lpstr>20蛋博弈 每次最多4   凑5而胜  蛋少是开局吗？  参数：    仿真20次       仿真深度2      三层双头神经网络：          剩余蛋数（拿蛋策略softmax，胜负判断tanh）   </vt:lpstr>
      <vt:lpstr>PowerPoint 演示文稿</vt:lpstr>
      <vt:lpstr>PowerPoint 演示文稿</vt:lpstr>
      <vt:lpstr>AlphaGo的启示</vt:lpstr>
      <vt:lpstr>AlphaGo各个版本</vt:lpstr>
      <vt:lpstr>AlphaGo Zero训练过程一些技术指标</vt:lpstr>
      <vt:lpstr>AlphaGo Zero训练过程一些技术指标</vt:lpstr>
      <vt:lpstr>AlphaGo Zero训练过程一些技术指标</vt:lpstr>
      <vt:lpstr>AlphaGo Zero训练过程一些技术指标     超级72小时</vt:lpstr>
      <vt:lpstr>非完美信息博弈</vt:lpstr>
      <vt:lpstr>大状态空间完美信息博弈与强人工智能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讲给マグル的AlphaGo Zero</dc:title>
  <dc:creator>王志鹏</dc:creator>
  <cp:lastModifiedBy>王志鹏</cp:lastModifiedBy>
  <cp:revision>102</cp:revision>
  <dcterms:created xsi:type="dcterms:W3CDTF">2018-07-17T14:13:18Z</dcterms:created>
  <dcterms:modified xsi:type="dcterms:W3CDTF">2018-08-11T03:57:47Z</dcterms:modified>
</cp:coreProperties>
</file>

<file path=docProps/thumbnail.jpeg>
</file>